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72" r:id="rId4"/>
    <p:sldId id="274" r:id="rId5"/>
    <p:sldId id="276" r:id="rId6"/>
    <p:sldId id="277" r:id="rId7"/>
    <p:sldId id="285" r:id="rId8"/>
    <p:sldId id="258" r:id="rId9"/>
    <p:sldId id="278" r:id="rId10"/>
    <p:sldId id="287" r:id="rId11"/>
    <p:sldId id="286" r:id="rId12"/>
    <p:sldId id="279" r:id="rId13"/>
    <p:sldId id="280" r:id="rId14"/>
    <p:sldId id="281" r:id="rId15"/>
    <p:sldId id="282" r:id="rId16"/>
    <p:sldId id="283" r:id="rId17"/>
    <p:sldId id="288" r:id="rId18"/>
    <p:sldId id="291" r:id="rId19"/>
    <p:sldId id="289" r:id="rId20"/>
    <p:sldId id="292" r:id="rId21"/>
    <p:sldId id="293" r:id="rId22"/>
    <p:sldId id="294" r:id="rId23"/>
    <p:sldId id="295" r:id="rId24"/>
    <p:sldId id="267" r:id="rId25"/>
    <p:sldId id="297" r:id="rId26"/>
  </p:sldIdLst>
  <p:sldSz cx="18288000" cy="10287000"/>
  <p:notesSz cx="6858000" cy="9144000"/>
  <p:embeddedFontLst>
    <p:embeddedFont>
      <p:font typeface="AvantGarde Bk BT" panose="020B040202020202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ambria Math" panose="02040503050406030204" pitchFamily="18" charset="0"/>
      <p:regular r:id="rId36"/>
    </p:embeddedFont>
    <p:embeddedFont>
      <p:font typeface="Now Bold" panose="02020500000000000000" charset="0"/>
      <p:regular r:id="rId37"/>
    </p:embeddedFont>
    <p:embeddedFont>
      <p:font typeface="Poppins" panose="00000500000000000000" pitchFamily="2" charset="0"/>
      <p:regular r:id="rId38"/>
      <p:bold r:id="rId39"/>
      <p:italic r:id="rId40"/>
      <p:boldItalic r:id="rId41"/>
    </p:embeddedFont>
    <p:embeddedFont>
      <p:font typeface="Poppins Bold" panose="00000800000000000000" pitchFamily="2" charset="0"/>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3E2"/>
    <a:srgbClr val="09427D"/>
    <a:srgbClr val="FEFEFE"/>
    <a:srgbClr val="5488C7"/>
    <a:srgbClr val="A3CEE3"/>
    <a:srgbClr val="E8E4E5"/>
    <a:srgbClr val="558ED5"/>
    <a:srgbClr val="134E8B"/>
    <a:srgbClr val="E9E5E6"/>
    <a:srgbClr val="E9E5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719" autoAdjust="0"/>
  </p:normalViewPr>
  <p:slideViewPr>
    <p:cSldViewPr>
      <p:cViewPr>
        <p:scale>
          <a:sx n="40" d="100"/>
          <a:sy n="40" d="100"/>
        </p:scale>
        <p:origin x="1302" y="7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3823B-C331-4BBF-804B-FCF3FC77FE8E}"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2BEDC-18AD-4034-99C5-2A8E85D95246}" type="slidenum">
              <a:rPr lang="en-US" smtClean="0"/>
              <a:t>‹#›</a:t>
            </a:fld>
            <a:endParaRPr lang="en-US"/>
          </a:p>
        </p:txBody>
      </p:sp>
    </p:spTree>
    <p:extLst>
      <p:ext uri="{BB962C8B-B14F-4D97-AF65-F5344CB8AC3E}">
        <p14:creationId xmlns:p14="http://schemas.microsoft.com/office/powerpoint/2010/main" val="3858099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As we all know, It has been more than a year that the coronavirus problem has emerged.//</a:t>
            </a:r>
          </a:p>
          <a:p>
            <a:pPr lvl="0"/>
            <a:r>
              <a:rPr lang="en-US" dirty="0"/>
              <a:t>As of Today, 28 May 2021, we can see in the picture the total global cases reported are more than ___ cases. </a:t>
            </a:r>
          </a:p>
          <a:p>
            <a:pPr lvl="0"/>
            <a:r>
              <a:rPr lang="en-US" dirty="0"/>
              <a:t>And the region that have red color are where the case is occur and as we can see almost all region were cover with red color. //</a:t>
            </a:r>
          </a:p>
        </p:txBody>
      </p:sp>
      <p:sp>
        <p:nvSpPr>
          <p:cNvPr id="4" name="Slide Number Placeholder 3"/>
          <p:cNvSpPr>
            <a:spLocks noGrp="1"/>
          </p:cNvSpPr>
          <p:nvPr>
            <p:ph type="sldNum" sz="quarter" idx="10"/>
          </p:nvPr>
        </p:nvSpPr>
        <p:spPr/>
        <p:txBody>
          <a:bodyPr/>
          <a:lstStyle/>
          <a:p>
            <a:fld id="{C942BEDC-18AD-4034-99C5-2A8E85D95246}" type="slidenum">
              <a:rPr lang="en-US" smtClean="0"/>
              <a:t>2</a:t>
            </a:fld>
            <a:endParaRPr lang="en-US"/>
          </a:p>
        </p:txBody>
      </p:sp>
    </p:spTree>
    <p:extLst>
      <p:ext uri="{BB962C8B-B14F-4D97-AF65-F5344CB8AC3E}">
        <p14:creationId xmlns:p14="http://schemas.microsoft.com/office/powerpoint/2010/main" val="1846262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12</a:t>
            </a:fld>
            <a:endParaRPr lang="en-US"/>
          </a:p>
        </p:txBody>
      </p:sp>
    </p:spTree>
    <p:extLst>
      <p:ext uri="{BB962C8B-B14F-4D97-AF65-F5344CB8AC3E}">
        <p14:creationId xmlns:p14="http://schemas.microsoft.com/office/powerpoint/2010/main" val="2972910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13</a:t>
            </a:fld>
            <a:endParaRPr lang="en-US"/>
          </a:p>
        </p:txBody>
      </p:sp>
    </p:spTree>
    <p:extLst>
      <p:ext uri="{BB962C8B-B14F-4D97-AF65-F5344CB8AC3E}">
        <p14:creationId xmlns:p14="http://schemas.microsoft.com/office/powerpoint/2010/main" val="2240230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14</a:t>
            </a:fld>
            <a:endParaRPr lang="en-US"/>
          </a:p>
        </p:txBody>
      </p:sp>
    </p:spTree>
    <p:extLst>
      <p:ext uri="{BB962C8B-B14F-4D97-AF65-F5344CB8AC3E}">
        <p14:creationId xmlns:p14="http://schemas.microsoft.com/office/powerpoint/2010/main" val="677128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15</a:t>
            </a:fld>
            <a:endParaRPr lang="en-US"/>
          </a:p>
        </p:txBody>
      </p:sp>
    </p:spTree>
    <p:extLst>
      <p:ext uri="{BB962C8B-B14F-4D97-AF65-F5344CB8AC3E}">
        <p14:creationId xmlns:p14="http://schemas.microsoft.com/office/powerpoint/2010/main" val="31900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3</a:t>
            </a:fld>
            <a:endParaRPr lang="en-US"/>
          </a:p>
        </p:txBody>
      </p:sp>
    </p:spTree>
    <p:extLst>
      <p:ext uri="{BB962C8B-B14F-4D97-AF65-F5344CB8AC3E}">
        <p14:creationId xmlns:p14="http://schemas.microsoft.com/office/powerpoint/2010/main" val="293906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4</a:t>
            </a:fld>
            <a:endParaRPr lang="en-US"/>
          </a:p>
        </p:txBody>
      </p:sp>
    </p:spTree>
    <p:extLst>
      <p:ext uri="{BB962C8B-B14F-4D97-AF65-F5344CB8AC3E}">
        <p14:creationId xmlns:p14="http://schemas.microsoft.com/office/powerpoint/2010/main" val="162664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5</a:t>
            </a:fld>
            <a:endParaRPr lang="en-US"/>
          </a:p>
        </p:txBody>
      </p:sp>
    </p:spTree>
    <p:extLst>
      <p:ext uri="{BB962C8B-B14F-4D97-AF65-F5344CB8AC3E}">
        <p14:creationId xmlns:p14="http://schemas.microsoft.com/office/powerpoint/2010/main" val="264672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6</a:t>
            </a:fld>
            <a:endParaRPr lang="en-US"/>
          </a:p>
        </p:txBody>
      </p:sp>
    </p:spTree>
    <p:extLst>
      <p:ext uri="{BB962C8B-B14F-4D97-AF65-F5344CB8AC3E}">
        <p14:creationId xmlns:p14="http://schemas.microsoft.com/office/powerpoint/2010/main" val="3140922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7</a:t>
            </a:fld>
            <a:endParaRPr lang="en-US"/>
          </a:p>
        </p:txBody>
      </p:sp>
    </p:spTree>
    <p:extLst>
      <p:ext uri="{BB962C8B-B14F-4D97-AF65-F5344CB8AC3E}">
        <p14:creationId xmlns:p14="http://schemas.microsoft.com/office/powerpoint/2010/main" val="2229219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9</a:t>
            </a:fld>
            <a:endParaRPr lang="en-US"/>
          </a:p>
        </p:txBody>
      </p:sp>
    </p:spTree>
    <p:extLst>
      <p:ext uri="{BB962C8B-B14F-4D97-AF65-F5344CB8AC3E}">
        <p14:creationId xmlns:p14="http://schemas.microsoft.com/office/powerpoint/2010/main" val="2390846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10</a:t>
            </a:fld>
            <a:endParaRPr lang="en-US"/>
          </a:p>
        </p:txBody>
      </p:sp>
    </p:spTree>
    <p:extLst>
      <p:ext uri="{BB962C8B-B14F-4D97-AF65-F5344CB8AC3E}">
        <p14:creationId xmlns:p14="http://schemas.microsoft.com/office/powerpoint/2010/main" val="361502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researchers are trying to develop a vaccine to reduce the number of covid-19 cases and finally the first mass vaccination programme started in early December, 2020 and 13 different vaccines (across 4 platforms) have been administered. the name of the vaccine and distribution area can be seen in the figure.</a:t>
            </a:r>
          </a:p>
        </p:txBody>
      </p:sp>
      <p:sp>
        <p:nvSpPr>
          <p:cNvPr id="4" name="Slide Number Placeholder 3"/>
          <p:cNvSpPr>
            <a:spLocks noGrp="1"/>
          </p:cNvSpPr>
          <p:nvPr>
            <p:ph type="sldNum" sz="quarter" idx="10"/>
          </p:nvPr>
        </p:nvSpPr>
        <p:spPr/>
        <p:txBody>
          <a:bodyPr/>
          <a:lstStyle/>
          <a:p>
            <a:fld id="{C942BEDC-18AD-4034-99C5-2A8E85D95246}" type="slidenum">
              <a:rPr lang="en-US" smtClean="0"/>
              <a:t>11</a:t>
            </a:fld>
            <a:endParaRPr lang="en-US"/>
          </a:p>
        </p:txBody>
      </p:sp>
    </p:spTree>
    <p:extLst>
      <p:ext uri="{BB962C8B-B14F-4D97-AF65-F5344CB8AC3E}">
        <p14:creationId xmlns:p14="http://schemas.microsoft.com/office/powerpoint/2010/main" val="2386103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4.png"/><Relationship Id="rId5" Type="http://schemas.openxmlformats.org/officeDocument/2006/relationships/image" Target="../media/image26.png"/><Relationship Id="rId10" Type="http://schemas.openxmlformats.org/officeDocument/2006/relationships/image" Target="../media/image33.png"/><Relationship Id="rId4" Type="http://schemas.openxmlformats.org/officeDocument/2006/relationships/image" Target="../media/image25.sv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585740"/>
            <a:ext cx="18288000" cy="5236410"/>
            <a:chOff x="0" y="0"/>
            <a:chExt cx="6186311" cy="1771329"/>
          </a:xfrm>
          <a:solidFill>
            <a:schemeClr val="tx2">
              <a:lumMod val="60000"/>
              <a:lumOff val="40000"/>
            </a:schemeClr>
          </a:solidFill>
        </p:grpSpPr>
        <p:sp>
          <p:nvSpPr>
            <p:cNvPr id="3" name="Freeform 3"/>
            <p:cNvSpPr/>
            <p:nvPr/>
          </p:nvSpPr>
          <p:spPr>
            <a:xfrm>
              <a:off x="0" y="0"/>
              <a:ext cx="6186311" cy="1771329"/>
            </a:xfrm>
            <a:custGeom>
              <a:avLst/>
              <a:gdLst/>
              <a:ahLst/>
              <a:cxnLst/>
              <a:rect l="l" t="t" r="r" b="b"/>
              <a:pathLst>
                <a:path w="6186311" h="1771329">
                  <a:moveTo>
                    <a:pt x="6061851" y="1771329"/>
                  </a:moveTo>
                  <a:lnTo>
                    <a:pt x="124460" y="1771329"/>
                  </a:lnTo>
                  <a:cubicBezTo>
                    <a:pt x="55880" y="1771329"/>
                    <a:pt x="0" y="1715449"/>
                    <a:pt x="0" y="1646869"/>
                  </a:cubicBezTo>
                  <a:lnTo>
                    <a:pt x="0" y="124460"/>
                  </a:lnTo>
                  <a:cubicBezTo>
                    <a:pt x="0" y="55880"/>
                    <a:pt x="55880" y="0"/>
                    <a:pt x="124460" y="0"/>
                  </a:cubicBezTo>
                  <a:lnTo>
                    <a:pt x="6061851" y="0"/>
                  </a:lnTo>
                  <a:cubicBezTo>
                    <a:pt x="6130431" y="0"/>
                    <a:pt x="6186311" y="55880"/>
                    <a:pt x="6186311" y="124460"/>
                  </a:cubicBezTo>
                  <a:lnTo>
                    <a:pt x="6186311" y="1646869"/>
                  </a:lnTo>
                  <a:cubicBezTo>
                    <a:pt x="6186311" y="1715449"/>
                    <a:pt x="6130431" y="1771329"/>
                    <a:pt x="6061851" y="1771329"/>
                  </a:cubicBezTo>
                  <a:close/>
                </a:path>
              </a:pathLst>
            </a:custGeom>
            <a:grpFill/>
          </p:spPr>
        </p:sp>
      </p:grpSp>
      <p:grpSp>
        <p:nvGrpSpPr>
          <p:cNvPr id="4" name="Group 4"/>
          <p:cNvGrpSpPr/>
          <p:nvPr/>
        </p:nvGrpSpPr>
        <p:grpSpPr>
          <a:xfrm>
            <a:off x="1665945" y="3645472"/>
            <a:ext cx="15147865" cy="5657850"/>
            <a:chOff x="0" y="0"/>
            <a:chExt cx="5124092" cy="1913890"/>
          </a:xfrm>
        </p:grpSpPr>
        <p:sp>
          <p:nvSpPr>
            <p:cNvPr id="5" name="Freeform 5"/>
            <p:cNvSpPr/>
            <p:nvPr/>
          </p:nvSpPr>
          <p:spPr>
            <a:xfrm>
              <a:off x="0" y="0"/>
              <a:ext cx="5124093" cy="1913890"/>
            </a:xfrm>
            <a:custGeom>
              <a:avLst/>
              <a:gdLst/>
              <a:ahLst/>
              <a:cxnLst/>
              <a:rect l="l" t="t" r="r" b="b"/>
              <a:pathLst>
                <a:path w="5124093" h="1913890">
                  <a:moveTo>
                    <a:pt x="4999632" y="1913890"/>
                  </a:moveTo>
                  <a:lnTo>
                    <a:pt x="124460" y="1913890"/>
                  </a:lnTo>
                  <a:cubicBezTo>
                    <a:pt x="55880" y="1913890"/>
                    <a:pt x="0" y="1858010"/>
                    <a:pt x="0" y="1789430"/>
                  </a:cubicBezTo>
                  <a:lnTo>
                    <a:pt x="0" y="124460"/>
                  </a:lnTo>
                  <a:cubicBezTo>
                    <a:pt x="0" y="55880"/>
                    <a:pt x="55880" y="0"/>
                    <a:pt x="124460" y="0"/>
                  </a:cubicBezTo>
                  <a:lnTo>
                    <a:pt x="4999632" y="0"/>
                  </a:lnTo>
                  <a:cubicBezTo>
                    <a:pt x="5068213" y="0"/>
                    <a:pt x="5124093" y="55880"/>
                    <a:pt x="5124093" y="124460"/>
                  </a:cubicBezTo>
                  <a:lnTo>
                    <a:pt x="5124093" y="1789430"/>
                  </a:lnTo>
                  <a:cubicBezTo>
                    <a:pt x="5124093" y="1858010"/>
                    <a:pt x="5068213" y="1913890"/>
                    <a:pt x="4999632" y="1913890"/>
                  </a:cubicBezTo>
                  <a:close/>
                </a:path>
              </a:pathLst>
            </a:custGeom>
            <a:solidFill>
              <a:srgbClr val="09427D"/>
            </a:solidFill>
          </p:spPr>
        </p:sp>
      </p:grpSp>
      <p:grpSp>
        <p:nvGrpSpPr>
          <p:cNvPr id="6" name="Group 6"/>
          <p:cNvGrpSpPr/>
          <p:nvPr/>
        </p:nvGrpSpPr>
        <p:grpSpPr>
          <a:xfrm>
            <a:off x="8168416" y="5156797"/>
            <a:ext cx="8331150" cy="4165575"/>
            <a:chOff x="0" y="0"/>
            <a:chExt cx="11108199" cy="5554100"/>
          </a:xfrm>
        </p:grpSpPr>
        <p:pic>
          <p:nvPicPr>
            <p:cNvPr id="7" name="Picture 7"/>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11108199" cy="5554100"/>
            </a:xfrm>
            <a:prstGeom prst="rect">
              <a:avLst/>
            </a:prstGeom>
          </p:spPr>
        </p:pic>
        <p:pic>
          <p:nvPicPr>
            <p:cNvPr id="8" name="Picture 8"/>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59359" y="1159359"/>
              <a:ext cx="8789481" cy="4394741"/>
            </a:xfrm>
            <a:prstGeom prst="rect">
              <a:avLst/>
            </a:prstGeom>
          </p:spPr>
        </p:pic>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9690796" y="2306854"/>
            <a:ext cx="5135325" cy="6740881"/>
          </a:xfrm>
          <a:prstGeom prst="rect">
            <a:avLst/>
          </a:prstGeom>
          <a:scene3d>
            <a:camera prst="perspectiveLeft"/>
            <a:lightRig rig="threePt" dir="t"/>
          </a:scene3d>
        </p:spPr>
      </p:pic>
      <p:sp>
        <p:nvSpPr>
          <p:cNvPr id="11" name="TextBox 11"/>
          <p:cNvSpPr txBox="1"/>
          <p:nvPr/>
        </p:nvSpPr>
        <p:spPr>
          <a:xfrm>
            <a:off x="2696516" y="4419543"/>
            <a:ext cx="10641669" cy="4076757"/>
          </a:xfrm>
          <a:prstGeom prst="rect">
            <a:avLst/>
          </a:prstGeom>
        </p:spPr>
        <p:txBody>
          <a:bodyPr lIns="0" tIns="0" rIns="0" bIns="0" rtlCol="0" anchor="t">
            <a:spAutoFit/>
          </a:bodyPr>
          <a:lstStyle/>
          <a:p>
            <a:pPr>
              <a:lnSpc>
                <a:spcPts val="10560"/>
              </a:lnSpc>
            </a:pPr>
            <a:r>
              <a:rPr lang="en-US" sz="8800" dirty="0">
                <a:solidFill>
                  <a:srgbClr val="FFFFFF"/>
                </a:solidFill>
                <a:latin typeface="Now Bold"/>
              </a:rPr>
              <a:t>Forecasting Covid-19 </a:t>
            </a:r>
          </a:p>
          <a:p>
            <a:pPr>
              <a:lnSpc>
                <a:spcPts val="10560"/>
              </a:lnSpc>
            </a:pPr>
            <a:r>
              <a:rPr lang="en-US" sz="8800" dirty="0">
                <a:solidFill>
                  <a:srgbClr val="FFFFFF"/>
                </a:solidFill>
                <a:latin typeface="Now Bold"/>
              </a:rPr>
              <a:t>Vaccines </a:t>
            </a:r>
          </a:p>
        </p:txBody>
      </p:sp>
      <p:sp>
        <p:nvSpPr>
          <p:cNvPr id="21" name="Rounded Rectangle 20"/>
          <p:cNvSpPr/>
          <p:nvPr/>
        </p:nvSpPr>
        <p:spPr>
          <a:xfrm>
            <a:off x="8919887" y="8496300"/>
            <a:ext cx="5867400" cy="1066800"/>
          </a:xfrm>
          <a:prstGeom prst="roundRect">
            <a:avLst>
              <a:gd name="adj" fmla="val 50000"/>
            </a:avLst>
          </a:prstGeom>
          <a:ln>
            <a:noFill/>
          </a:ln>
          <a:effectLst>
            <a:outerShdw blurRad="225425" dist="50800" dir="5220000" algn="ctr">
              <a:srgbClr val="000000">
                <a:alpha val="33000"/>
              </a:srgbClr>
            </a:outerShdw>
          </a:effectLst>
          <a:scene3d>
            <a:camera prst="perspectiveLef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rgbClr val="1C212E"/>
                </a:solidFill>
                <a:latin typeface="AvantGarde Bk BT" panose="020B0402020202020204" pitchFamily="34" charset="0"/>
              </a:rPr>
              <a:t>Type of Vaccines</a:t>
            </a:r>
          </a:p>
        </p:txBody>
      </p:sp>
      <p:grpSp>
        <p:nvGrpSpPr>
          <p:cNvPr id="25" name="Group 24"/>
          <p:cNvGrpSpPr/>
          <p:nvPr/>
        </p:nvGrpSpPr>
        <p:grpSpPr>
          <a:xfrm>
            <a:off x="2025850" y="2425306"/>
            <a:ext cx="7796503" cy="926930"/>
            <a:chOff x="457200" y="347283"/>
            <a:chExt cx="7796503" cy="926930"/>
          </a:xfrm>
        </p:grpSpPr>
        <p:sp>
          <p:nvSpPr>
            <p:cNvPr id="22" name="Rectangle 21"/>
            <p:cNvSpPr/>
            <p:nvPr/>
          </p:nvSpPr>
          <p:spPr>
            <a:xfrm>
              <a:off x="815448" y="443216"/>
              <a:ext cx="7438255" cy="830997"/>
            </a:xfrm>
            <a:prstGeom prst="rect">
              <a:avLst/>
            </a:prstGeom>
          </p:spPr>
          <p:txBody>
            <a:bodyPr wrap="none">
              <a:spAutoFit/>
            </a:bodyPr>
            <a:lstStyle/>
            <a:p>
              <a:r>
                <a:rPr lang="en-US" sz="2400" dirty="0">
                  <a:solidFill>
                    <a:srgbClr val="000000"/>
                  </a:solidFill>
                  <a:latin typeface="Poppins" panose="00000500000000000000" pitchFamily="2" charset="0"/>
                  <a:cs typeface="Poppins" panose="00000500000000000000" pitchFamily="2" charset="0"/>
                </a:rPr>
                <a:t>Indonesian Scholar Scientific Summit (I3S) | 2021</a:t>
              </a:r>
            </a:p>
            <a:p>
              <a:r>
                <a:rPr lang="en-US" sz="2400" b="1" dirty="0">
                  <a:latin typeface="Poppins" panose="00000500000000000000" pitchFamily="2" charset="0"/>
                  <a:cs typeface="Poppins" panose="00000500000000000000" pitchFamily="2" charset="0"/>
                </a:rPr>
                <a:t>Rebuilding Post-Pandemic Societies</a:t>
              </a:r>
              <a:endParaRPr lang="en-US" sz="2400" dirty="0">
                <a:latin typeface="Poppins" panose="00000500000000000000" pitchFamily="2" charset="0"/>
                <a:cs typeface="Poppins" panose="00000500000000000000" pitchFamily="2" charset="0"/>
              </a:endParaRPr>
            </a:p>
          </p:txBody>
        </p:sp>
        <p:sp>
          <p:nvSpPr>
            <p:cNvPr id="23" name="Rectangle 22"/>
            <p:cNvSpPr/>
            <p:nvPr/>
          </p:nvSpPr>
          <p:spPr>
            <a:xfrm>
              <a:off x="457200" y="347283"/>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09600" y="478759"/>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945885" y="2234481"/>
            <a:ext cx="67056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Methods</a:t>
            </a:r>
          </a:p>
        </p:txBody>
      </p:sp>
      <p:grpSp>
        <p:nvGrpSpPr>
          <p:cNvPr id="9" name="Group 8"/>
          <p:cNvGrpSpPr/>
          <p:nvPr/>
        </p:nvGrpSpPr>
        <p:grpSpPr>
          <a:xfrm>
            <a:off x="641085" y="571500"/>
            <a:ext cx="5029720" cy="838200"/>
            <a:chOff x="457200" y="347283"/>
            <a:chExt cx="5029720" cy="838200"/>
          </a:xfrm>
        </p:grpSpPr>
        <p:sp>
          <p:nvSpPr>
            <p:cNvPr id="10" name="Rectangle 9"/>
            <p:cNvSpPr/>
            <p:nvPr/>
          </p:nvSpPr>
          <p:spPr>
            <a:xfrm>
              <a:off x="815448" y="443216"/>
              <a:ext cx="4671472" cy="646331"/>
            </a:xfrm>
            <a:prstGeom prst="rect">
              <a:avLst/>
            </a:prstGeom>
          </p:spPr>
          <p:txBody>
            <a:bodyPr wrap="none">
              <a:spAutoFit/>
            </a:bodyPr>
            <a:lstStyle/>
            <a:p>
              <a:r>
                <a:rPr lang="en-US" dirty="0">
                  <a:solidFill>
                    <a:srgbClr val="000000"/>
                  </a:solidFill>
                  <a:latin typeface="Poppins" panose="00000500000000000000" pitchFamily="2" charset="0"/>
                  <a:cs typeface="Poppins" panose="00000500000000000000" pitchFamily="2" charset="0"/>
                </a:rPr>
                <a:t>Forecasting Covid19 Vaccines | I3S 2021</a:t>
              </a:r>
            </a:p>
            <a:p>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11" name="Rectangle 10"/>
            <p:cNvSpPr/>
            <p:nvPr/>
          </p:nvSpPr>
          <p:spPr>
            <a:xfrm>
              <a:off x="457200" y="347283"/>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600" y="478759"/>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5">
            <a:extLst>
              <a:ext uri="{FF2B5EF4-FFF2-40B4-BE49-F238E27FC236}">
                <a16:creationId xmlns:a16="http://schemas.microsoft.com/office/drawing/2014/main" id="{D2E65D15-2B79-416C-A3BE-3CE725593C77}"/>
              </a:ext>
            </a:extLst>
          </p:cNvPr>
          <p:cNvSpPr txBox="1"/>
          <p:nvPr/>
        </p:nvSpPr>
        <p:spPr>
          <a:xfrm>
            <a:off x="2286000" y="3826595"/>
            <a:ext cx="5791200" cy="77841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6600"/>
              </a:lnSpc>
            </a:pPr>
            <a:r>
              <a:rPr lang="en-US" sz="3600" spc="-66" dirty="0">
                <a:solidFill>
                  <a:srgbClr val="001C84"/>
                </a:solidFill>
                <a:latin typeface="Poppins" panose="00000500000000000000" pitchFamily="2" charset="0"/>
                <a:cs typeface="Poppins" panose="00000500000000000000" pitchFamily="2" charset="0"/>
              </a:rPr>
              <a:t>Facebook Prophet</a:t>
            </a:r>
          </a:p>
        </p:txBody>
      </p:sp>
      <p:sp>
        <p:nvSpPr>
          <p:cNvPr id="20" name="TextBox 5">
            <a:extLst>
              <a:ext uri="{FF2B5EF4-FFF2-40B4-BE49-F238E27FC236}">
                <a16:creationId xmlns:a16="http://schemas.microsoft.com/office/drawing/2014/main" id="{89FEC692-E0B4-492F-82D1-DC681C26C53C}"/>
              </a:ext>
            </a:extLst>
          </p:cNvPr>
          <p:cNvSpPr txBox="1"/>
          <p:nvPr/>
        </p:nvSpPr>
        <p:spPr>
          <a:xfrm>
            <a:off x="11492675" y="3826595"/>
            <a:ext cx="3228467" cy="77841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6600"/>
              </a:lnSpc>
            </a:pPr>
            <a:r>
              <a:rPr lang="en-US" sz="3600" spc="-66" dirty="0">
                <a:solidFill>
                  <a:srgbClr val="001C84"/>
                </a:solidFill>
                <a:latin typeface="Poppins" panose="00000500000000000000" pitchFamily="2" charset="0"/>
                <a:cs typeface="Poppins" panose="00000500000000000000" pitchFamily="2" charset="0"/>
              </a:rPr>
              <a:t>ARIMA</a:t>
            </a:r>
          </a:p>
        </p:txBody>
      </p:sp>
      <mc:AlternateContent xmlns:mc="http://schemas.openxmlformats.org/markup-compatibility/2006">
        <mc:Choice xmlns:a14="http://schemas.microsoft.com/office/drawing/2010/main" Requires="a14">
          <p:sp>
            <p:nvSpPr>
              <p:cNvPr id="21" name="TextBox 1">
                <a:extLst>
                  <a:ext uri="{FF2B5EF4-FFF2-40B4-BE49-F238E27FC236}">
                    <a16:creationId xmlns:a16="http://schemas.microsoft.com/office/drawing/2014/main" id="{C7C839A2-89B0-4E6D-9BC0-9406989A3840}"/>
                  </a:ext>
                </a:extLst>
              </p:cNvPr>
              <p:cNvSpPr txBox="1"/>
              <p:nvPr/>
            </p:nvSpPr>
            <p:spPr>
              <a:xfrm>
                <a:off x="1685133" y="4745850"/>
                <a:ext cx="7094068" cy="369331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ea typeface="Times New Roman" panose="02020603050405020304" pitchFamily="18" charset="0"/>
                          <a:cs typeface="Calibri" panose="020F0502020204030204" pitchFamily="34" charset="0"/>
                        </a:rPr>
                        <m:t>𝑦</m:t>
                      </m:r>
                      <m:d>
                        <m:dPr>
                          <m:ctrlPr>
                            <a:rPr lang="en-GB" sz="24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𝑡</m:t>
                          </m:r>
                        </m:e>
                      </m:d>
                      <m:r>
                        <a:rPr lang="en-US" sz="2400" i="1">
                          <a:effectLst/>
                          <a:latin typeface="Cambria Math" panose="02040503050406030204" pitchFamily="18" charset="0"/>
                          <a:ea typeface="Times New Roman" panose="02020603050405020304" pitchFamily="18" charset="0"/>
                          <a:cs typeface="Calibri" panose="020F0502020204030204" pitchFamily="34" charset="0"/>
                        </a:rPr>
                        <m:t>=</m:t>
                      </m:r>
                      <m:r>
                        <a:rPr lang="en-US" sz="2400" i="1">
                          <a:effectLst/>
                          <a:latin typeface="Cambria Math" panose="02040503050406030204" pitchFamily="18" charset="0"/>
                          <a:ea typeface="Times New Roman" panose="02020603050405020304" pitchFamily="18" charset="0"/>
                          <a:cs typeface="Calibri" panose="020F0502020204030204" pitchFamily="34" charset="0"/>
                        </a:rPr>
                        <m:t>𝑔</m:t>
                      </m:r>
                      <m:d>
                        <m:dPr>
                          <m:ctrlPr>
                            <a:rPr lang="en-GB" sz="24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𝑡</m:t>
                          </m:r>
                        </m:e>
                      </m:d>
                      <m:r>
                        <a:rPr lang="en-US" sz="2400" i="1">
                          <a:effectLst/>
                          <a:latin typeface="Cambria Math" panose="02040503050406030204" pitchFamily="18" charset="0"/>
                          <a:ea typeface="Times New Roman" panose="02020603050405020304" pitchFamily="18" charset="0"/>
                          <a:cs typeface="Calibri" panose="020F0502020204030204" pitchFamily="34" charset="0"/>
                        </a:rPr>
                        <m:t>+</m:t>
                      </m:r>
                      <m:r>
                        <a:rPr lang="en-US" sz="2400" i="1">
                          <a:effectLst/>
                          <a:latin typeface="Cambria Math" panose="02040503050406030204" pitchFamily="18" charset="0"/>
                          <a:ea typeface="Times New Roman" panose="02020603050405020304" pitchFamily="18" charset="0"/>
                          <a:cs typeface="Calibri" panose="020F0502020204030204" pitchFamily="34" charset="0"/>
                        </a:rPr>
                        <m:t>𝑠</m:t>
                      </m:r>
                      <m:d>
                        <m:dPr>
                          <m:ctrlPr>
                            <a:rPr lang="en-GB" sz="24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𝑡</m:t>
                          </m:r>
                        </m:e>
                      </m:d>
                      <m:r>
                        <a:rPr lang="en-US" sz="2400" i="1">
                          <a:effectLst/>
                          <a:latin typeface="Cambria Math" panose="02040503050406030204" pitchFamily="18" charset="0"/>
                          <a:ea typeface="Times New Roman" panose="02020603050405020304" pitchFamily="18" charset="0"/>
                          <a:cs typeface="Calibri" panose="020F0502020204030204" pitchFamily="34" charset="0"/>
                        </a:rPr>
                        <m:t>+</m:t>
                      </m:r>
                      <m:r>
                        <a:rPr lang="en-US" sz="2400" i="1">
                          <a:effectLst/>
                          <a:latin typeface="Cambria Math" panose="02040503050406030204" pitchFamily="18" charset="0"/>
                          <a:ea typeface="Times New Roman" panose="02020603050405020304" pitchFamily="18" charset="0"/>
                          <a:cs typeface="Calibri" panose="020F0502020204030204" pitchFamily="34" charset="0"/>
                        </a:rPr>
                        <m:t>h</m:t>
                      </m:r>
                      <m:d>
                        <m:dPr>
                          <m:ctrlPr>
                            <a:rPr lang="en-GB" sz="24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𝑡</m:t>
                          </m:r>
                        </m:e>
                      </m:d>
                      <m:r>
                        <a:rPr lang="en-US" sz="2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GB"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𝜖</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𝑡</m:t>
                          </m:r>
                        </m:sub>
                      </m:sSub>
                    </m:oMath>
                  </m:oMathPara>
                </a14:m>
                <a:endParaRPr lang="en-GB" sz="24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dirty="0">
                    <a:effectLst/>
                    <a:latin typeface="Poppins" panose="00000500000000000000" pitchFamily="2" charset="0"/>
                    <a:ea typeface="Times New Roman" panose="02020603050405020304" pitchFamily="18" charset="0"/>
                    <a:cs typeface="Poppins" panose="00000500000000000000" pitchFamily="2" charset="0"/>
                  </a:rPr>
                  <a:t> </a:t>
                </a:r>
              </a:p>
              <a:p>
                <a:pPr algn="just"/>
                <a:r>
                  <a:rPr lang="en-GB" sz="2400" dirty="0">
                    <a:effectLst/>
                    <a:latin typeface="Poppins" panose="00000500000000000000" pitchFamily="2" charset="0"/>
                    <a:ea typeface="Times New Roman" panose="02020603050405020304" pitchFamily="18" charset="0"/>
                    <a:cs typeface="Poppins" panose="00000500000000000000" pitchFamily="2" charset="0"/>
                  </a:rPr>
                  <a:t>Our approach uses the Prophet according to trend data based on daily, weekly, and yearly seasonality to present data based on the data obtained where g(t) is trend function, s(t) representative periodic changes data, h(t) represents the holiday condition of the data, and </a:t>
                </a:r>
                <a14:m>
                  <m:oMath xmlns:m="http://schemas.openxmlformats.org/officeDocument/2006/math">
                    <m:sSub>
                      <m:sSubPr>
                        <m:ctrlPr>
                          <a:rPr lang="en-GB" sz="2400" i="1" smtClean="0">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𝜖</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𝑡</m:t>
                        </m:r>
                      </m:sub>
                    </m:sSub>
                    <m:r>
                      <a:rPr lang="en-US" sz="2400" i="1">
                        <a:effectLst/>
                        <a:latin typeface="Cambria Math" panose="02040503050406030204" pitchFamily="18" charset="0"/>
                        <a:ea typeface="Times New Roman" panose="02020603050405020304" pitchFamily="18" charset="0"/>
                        <a:cs typeface="Calibri" panose="020F0502020204030204" pitchFamily="34" charset="0"/>
                      </a:rPr>
                      <m:t> </m:t>
                    </m:r>
                  </m:oMath>
                </a14:m>
                <a:r>
                  <a:rPr lang="en-GB" sz="2400" dirty="0">
                    <a:effectLst/>
                    <a:latin typeface="Poppins" panose="00000500000000000000" pitchFamily="2" charset="0"/>
                    <a:ea typeface="Times New Roman" panose="02020603050405020304" pitchFamily="18" charset="0"/>
                    <a:cs typeface="Poppins" panose="00000500000000000000" pitchFamily="2" charset="0"/>
                  </a:rPr>
                  <a:t>is function customarily distributed data [5]. </a:t>
                </a:r>
              </a:p>
            </p:txBody>
          </p:sp>
        </mc:Choice>
        <mc:Fallback>
          <p:sp>
            <p:nvSpPr>
              <p:cNvPr id="21" name="TextBox 1">
                <a:extLst>
                  <a:ext uri="{FF2B5EF4-FFF2-40B4-BE49-F238E27FC236}">
                    <a16:creationId xmlns:a16="http://schemas.microsoft.com/office/drawing/2014/main" id="{C7C839A2-89B0-4E6D-9BC0-9406989A3840}"/>
                  </a:ext>
                </a:extLst>
              </p:cNvPr>
              <p:cNvSpPr txBox="1">
                <a:spLocks noRot="1" noChangeAspect="1" noMove="1" noResize="1" noEditPoints="1" noAdjustHandles="1" noChangeArrowheads="1" noChangeShapeType="1" noTextEdit="1"/>
              </p:cNvSpPr>
              <p:nvPr/>
            </p:nvSpPr>
            <p:spPr>
              <a:xfrm>
                <a:off x="1685133" y="4745850"/>
                <a:ext cx="7094068" cy="3693319"/>
              </a:xfrm>
              <a:prstGeom prst="rect">
                <a:avLst/>
              </a:prstGeom>
              <a:blipFill>
                <a:blip r:embed="rId3"/>
                <a:stretch>
                  <a:fillRect l="-1289" r="-1375" b="-29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11">
                <a:extLst>
                  <a:ext uri="{FF2B5EF4-FFF2-40B4-BE49-F238E27FC236}">
                    <a16:creationId xmlns:a16="http://schemas.microsoft.com/office/drawing/2014/main" id="{F0C4BC49-3330-4ABB-9FEB-220CB496004B}"/>
                  </a:ext>
                </a:extLst>
              </p:cNvPr>
              <p:cNvSpPr txBox="1"/>
              <p:nvPr/>
            </p:nvSpPr>
            <p:spPr>
              <a:xfrm>
                <a:off x="9970399" y="4740086"/>
                <a:ext cx="6273017" cy="33239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sz="2400" b="0" i="1" smtClean="0">
                          <a:effectLst/>
                          <a:latin typeface="Cambria Math" panose="02040503050406030204" pitchFamily="18" charset="0"/>
                          <a:ea typeface="Times New Roman" panose="02020603050405020304" pitchFamily="18" charset="0"/>
                          <a:cs typeface="Calibri" panose="020F0502020204030204" pitchFamily="34" charset="0"/>
                        </a:rPr>
                        <m:t>𝑂𝑟𝑑𝑒𝑟</m:t>
                      </m:r>
                      <m:r>
                        <a:rPr lang="en-GB" sz="2400" b="0" i="1" smtClean="0">
                          <a:effectLst/>
                          <a:latin typeface="Cambria Math" panose="02040503050406030204" pitchFamily="18" charset="0"/>
                          <a:ea typeface="Times New Roman" panose="02020603050405020304" pitchFamily="18" charset="0"/>
                          <a:cs typeface="Calibri" panose="020F0502020204030204" pitchFamily="34" charset="0"/>
                        </a:rPr>
                        <m:t> </m:t>
                      </m:r>
                      <m:r>
                        <a:rPr lang="en-GB" sz="2400" b="0" i="1" smtClean="0">
                          <a:effectLst/>
                          <a:latin typeface="Cambria Math" panose="02040503050406030204" pitchFamily="18" charset="0"/>
                          <a:ea typeface="Times New Roman" panose="02020603050405020304" pitchFamily="18" charset="0"/>
                          <a:cs typeface="Calibri" panose="020F0502020204030204" pitchFamily="34" charset="0"/>
                        </a:rPr>
                        <m:t>𝑜𝑓</m:t>
                      </m:r>
                      <m:r>
                        <a:rPr lang="en-GB" sz="2400" b="0" i="1" smtClean="0">
                          <a:effectLst/>
                          <a:latin typeface="Cambria Math" panose="02040503050406030204" pitchFamily="18" charset="0"/>
                          <a:ea typeface="Times New Roman" panose="02020603050405020304" pitchFamily="18" charset="0"/>
                          <a:cs typeface="Calibri" panose="020F0502020204030204" pitchFamily="34" charset="0"/>
                        </a:rPr>
                        <m:t> (</m:t>
                      </m:r>
                      <m:r>
                        <a:rPr lang="en-GB" sz="2400" b="0" i="1" smtClean="0">
                          <a:effectLst/>
                          <a:latin typeface="Cambria Math" panose="02040503050406030204" pitchFamily="18" charset="0"/>
                          <a:ea typeface="Times New Roman" panose="02020603050405020304" pitchFamily="18" charset="0"/>
                          <a:cs typeface="Calibri" panose="020F0502020204030204" pitchFamily="34" charset="0"/>
                        </a:rPr>
                        <m:t>𝑝</m:t>
                      </m:r>
                      <m:r>
                        <a:rPr lang="en-GB" sz="2400" b="0" i="1" smtClean="0">
                          <a:effectLst/>
                          <a:latin typeface="Cambria Math" panose="02040503050406030204" pitchFamily="18" charset="0"/>
                          <a:ea typeface="Times New Roman" panose="02020603050405020304" pitchFamily="18" charset="0"/>
                          <a:cs typeface="Calibri" panose="020F0502020204030204" pitchFamily="34" charset="0"/>
                        </a:rPr>
                        <m:t>, </m:t>
                      </m:r>
                      <m:r>
                        <a:rPr lang="en-GB" sz="2400" b="0" i="1" smtClean="0">
                          <a:effectLst/>
                          <a:latin typeface="Cambria Math" panose="02040503050406030204" pitchFamily="18" charset="0"/>
                          <a:ea typeface="Times New Roman" panose="02020603050405020304" pitchFamily="18" charset="0"/>
                          <a:cs typeface="Calibri" panose="020F0502020204030204" pitchFamily="34" charset="0"/>
                        </a:rPr>
                        <m:t>𝑑</m:t>
                      </m:r>
                      <m:r>
                        <a:rPr lang="en-GB" sz="2400" b="0" i="1" smtClean="0">
                          <a:effectLst/>
                          <a:latin typeface="Cambria Math" panose="02040503050406030204" pitchFamily="18" charset="0"/>
                          <a:ea typeface="Times New Roman" panose="02020603050405020304" pitchFamily="18" charset="0"/>
                          <a:cs typeface="Calibri" panose="020F0502020204030204" pitchFamily="34" charset="0"/>
                        </a:rPr>
                        <m:t>, </m:t>
                      </m:r>
                      <m:r>
                        <a:rPr lang="en-GB" sz="2400" b="0" i="1" smtClean="0">
                          <a:effectLst/>
                          <a:latin typeface="Cambria Math" panose="02040503050406030204" pitchFamily="18" charset="0"/>
                          <a:ea typeface="Times New Roman" panose="02020603050405020304" pitchFamily="18" charset="0"/>
                          <a:cs typeface="Calibri" panose="020F0502020204030204" pitchFamily="34" charset="0"/>
                        </a:rPr>
                        <m:t>𝑞</m:t>
                      </m:r>
                      <m:r>
                        <a:rPr lang="en-GB" sz="2400" b="0" i="1" smtClean="0">
                          <a:effectLst/>
                          <a:latin typeface="Cambria Math" panose="02040503050406030204" pitchFamily="18" charset="0"/>
                          <a:ea typeface="Times New Roman" panose="02020603050405020304" pitchFamily="18" charset="0"/>
                          <a:cs typeface="Calibri" panose="020F0502020204030204" pitchFamily="34" charset="0"/>
                        </a:rPr>
                        <m:t>)</m:t>
                      </m:r>
                    </m:oMath>
                  </m:oMathPara>
                </a14:m>
                <a:endParaRPr lang="en-GB" sz="24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dirty="0">
                    <a:effectLst/>
                    <a:latin typeface="Poppins" panose="00000500000000000000" pitchFamily="2" charset="0"/>
                    <a:ea typeface="Times New Roman" panose="02020603050405020304" pitchFamily="18" charset="0"/>
                    <a:cs typeface="Poppins" panose="00000500000000000000" pitchFamily="2" charset="0"/>
                  </a:rPr>
                  <a:t> </a:t>
                </a:r>
              </a:p>
              <a:p>
                <a:pPr algn="just"/>
                <a:r>
                  <a:rPr lang="en-GB" sz="2400" dirty="0">
                    <a:latin typeface="Poppins" panose="00000500000000000000" pitchFamily="2" charset="0"/>
                    <a:ea typeface="Times New Roman" panose="02020603050405020304" pitchFamily="18" charset="0"/>
                    <a:cs typeface="Poppins" panose="00000500000000000000" pitchFamily="2" charset="0"/>
                  </a:rPr>
                  <a:t>T</a:t>
                </a:r>
                <a:r>
                  <a:rPr lang="en-GB" sz="2400" dirty="0">
                    <a:effectLst/>
                    <a:latin typeface="Poppins" panose="00000500000000000000" pitchFamily="2" charset="0"/>
                    <a:ea typeface="Times New Roman" panose="02020603050405020304" pitchFamily="18" charset="0"/>
                    <a:cs typeface="Poppins" panose="00000500000000000000" pitchFamily="2" charset="0"/>
                  </a:rPr>
                  <a:t>he regression value of the ARIMA model characteristics by choosing the order of p, d, and q where p is the order (number of time lags) of the autoregressive model, d is the degree of differencing, and q is the order of the model moving average [6].</a:t>
                </a:r>
              </a:p>
            </p:txBody>
          </p:sp>
        </mc:Choice>
        <mc:Fallback>
          <p:sp>
            <p:nvSpPr>
              <p:cNvPr id="22" name="TextBox 11">
                <a:extLst>
                  <a:ext uri="{FF2B5EF4-FFF2-40B4-BE49-F238E27FC236}">
                    <a16:creationId xmlns:a16="http://schemas.microsoft.com/office/drawing/2014/main" id="{F0C4BC49-3330-4ABB-9FEB-220CB496004B}"/>
                  </a:ext>
                </a:extLst>
              </p:cNvPr>
              <p:cNvSpPr txBox="1">
                <a:spLocks noRot="1" noChangeAspect="1" noMove="1" noResize="1" noEditPoints="1" noAdjustHandles="1" noChangeArrowheads="1" noChangeShapeType="1" noTextEdit="1"/>
              </p:cNvSpPr>
              <p:nvPr/>
            </p:nvSpPr>
            <p:spPr>
              <a:xfrm>
                <a:off x="9970399" y="4740086"/>
                <a:ext cx="6273017" cy="3323987"/>
              </a:xfrm>
              <a:prstGeom prst="rect">
                <a:avLst/>
              </a:prstGeom>
              <a:blipFill>
                <a:blip r:embed="rId4"/>
                <a:stretch>
                  <a:fillRect l="-1555" r="-1458" b="-3303"/>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2E106929-8CA5-41FC-B5B6-E8F6611F9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3416" y="702976"/>
            <a:ext cx="1428750" cy="1428750"/>
          </a:xfrm>
          <a:prstGeom prst="rect">
            <a:avLst/>
          </a:prstGeom>
        </p:spPr>
      </p:pic>
    </p:spTree>
    <p:extLst>
      <p:ext uri="{BB962C8B-B14F-4D97-AF65-F5344CB8AC3E}">
        <p14:creationId xmlns:p14="http://schemas.microsoft.com/office/powerpoint/2010/main" val="56438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945885" y="2234481"/>
            <a:ext cx="67056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Exploratory Data Analysis</a:t>
            </a:r>
          </a:p>
        </p:txBody>
      </p:sp>
      <p:grpSp>
        <p:nvGrpSpPr>
          <p:cNvPr id="9" name="Group 8"/>
          <p:cNvGrpSpPr/>
          <p:nvPr/>
        </p:nvGrpSpPr>
        <p:grpSpPr>
          <a:xfrm>
            <a:off x="641085" y="571500"/>
            <a:ext cx="5029720" cy="838200"/>
            <a:chOff x="457200" y="347283"/>
            <a:chExt cx="5029720" cy="838200"/>
          </a:xfrm>
        </p:grpSpPr>
        <p:sp>
          <p:nvSpPr>
            <p:cNvPr id="10" name="Rectangle 9"/>
            <p:cNvSpPr/>
            <p:nvPr/>
          </p:nvSpPr>
          <p:spPr>
            <a:xfrm>
              <a:off x="815448" y="443216"/>
              <a:ext cx="4671472" cy="646331"/>
            </a:xfrm>
            <a:prstGeom prst="rect">
              <a:avLst/>
            </a:prstGeom>
          </p:spPr>
          <p:txBody>
            <a:bodyPr wrap="none">
              <a:spAutoFit/>
            </a:bodyPr>
            <a:lstStyle/>
            <a:p>
              <a:r>
                <a:rPr lang="en-US" dirty="0">
                  <a:solidFill>
                    <a:srgbClr val="000000"/>
                  </a:solidFill>
                  <a:latin typeface="Poppins" panose="00000500000000000000" pitchFamily="2" charset="0"/>
                  <a:cs typeface="Poppins" panose="00000500000000000000" pitchFamily="2" charset="0"/>
                </a:rPr>
                <a:t>Forecasting Covid19 Vaccines | I3S 2021</a:t>
              </a:r>
            </a:p>
            <a:p>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11" name="Rectangle 10"/>
            <p:cNvSpPr/>
            <p:nvPr/>
          </p:nvSpPr>
          <p:spPr>
            <a:xfrm>
              <a:off x="457200" y="347283"/>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600" y="478759"/>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0"/>
          <p:cNvSpPr txBox="1"/>
          <p:nvPr/>
        </p:nvSpPr>
        <p:spPr>
          <a:xfrm>
            <a:off x="10572307" y="2998676"/>
            <a:ext cx="4267200" cy="379463"/>
          </a:xfrm>
          <a:prstGeom prst="rect">
            <a:avLst/>
          </a:prstGeom>
        </p:spPr>
        <p:txBody>
          <a:bodyPr wrap="square" lIns="0" tIns="0" rIns="0" bIns="0" rtlCol="0" anchor="t">
            <a:spAutoFit/>
          </a:bodyPr>
          <a:lstStyle/>
          <a:p>
            <a:pPr>
              <a:lnSpc>
                <a:spcPts val="2940"/>
              </a:lnSpc>
              <a:spcBef>
                <a:spcPct val="0"/>
              </a:spcBef>
            </a:pPr>
            <a:r>
              <a:rPr lang="en-US" sz="2800" b="1" dirty="0">
                <a:latin typeface="Poppins" panose="00000500000000000000" pitchFamily="2" charset="0"/>
                <a:cs typeface="Poppins" panose="00000500000000000000" pitchFamily="2" charset="0"/>
              </a:rPr>
              <a:t>Most Popular Vaccines</a:t>
            </a:r>
          </a:p>
        </p:txBody>
      </p:sp>
      <p:grpSp>
        <p:nvGrpSpPr>
          <p:cNvPr id="27" name="Group 26"/>
          <p:cNvGrpSpPr/>
          <p:nvPr/>
        </p:nvGrpSpPr>
        <p:grpSpPr>
          <a:xfrm>
            <a:off x="10896600" y="399463"/>
            <a:ext cx="7112845" cy="1182269"/>
            <a:chOff x="8294444" y="934791"/>
            <a:chExt cx="7112845" cy="1182269"/>
          </a:xfrm>
        </p:grpSpPr>
        <p:grpSp>
          <p:nvGrpSpPr>
            <p:cNvPr id="28" name="Group 2"/>
            <p:cNvGrpSpPr/>
            <p:nvPr/>
          </p:nvGrpSpPr>
          <p:grpSpPr>
            <a:xfrm>
              <a:off x="13258800" y="934791"/>
              <a:ext cx="1927598" cy="462491"/>
              <a:chOff x="0" y="0"/>
              <a:chExt cx="6219814" cy="1032036"/>
            </a:xfrm>
            <a:solidFill>
              <a:srgbClr val="2F2535"/>
            </a:solidFill>
          </p:grpSpPr>
          <p:sp>
            <p:nvSpPr>
              <p:cNvPr id="31" name="AutoShape 3"/>
              <p:cNvSpPr/>
              <p:nvPr/>
            </p:nvSpPr>
            <p:spPr>
              <a:xfrm>
                <a:off x="0" y="0"/>
                <a:ext cx="6219814" cy="1032036"/>
              </a:xfrm>
              <a:prstGeom prst="rect">
                <a:avLst/>
              </a:prstGeom>
              <a:solidFill>
                <a:srgbClr val="A3CEE3"/>
              </a:solidFill>
              <a:ln>
                <a:noFill/>
              </a:ln>
            </p:spPr>
          </p:sp>
          <p:sp>
            <p:nvSpPr>
              <p:cNvPr id="32" name="TextBox 4"/>
              <p:cNvSpPr txBox="1"/>
              <p:nvPr/>
            </p:nvSpPr>
            <p:spPr>
              <a:xfrm>
                <a:off x="319164" y="114805"/>
                <a:ext cx="5581482" cy="745174"/>
              </a:xfrm>
              <a:prstGeom prst="rect">
                <a:avLst/>
              </a:prstGeom>
              <a:solidFill>
                <a:srgbClr val="A3CEE3"/>
              </a:solidFill>
            </p:spPr>
            <p:txBody>
              <a:bodyPr lIns="0" tIns="0" rIns="0" bIns="0" rtlCol="0" anchor="t">
                <a:spAutoFit/>
              </a:bodyPr>
              <a:lstStyle/>
              <a:p>
                <a:pPr algn="ctr">
                  <a:lnSpc>
                    <a:spcPts val="2750"/>
                  </a:lnSpc>
                </a:pPr>
                <a:r>
                  <a:rPr lang="en-US" b="1" spc="50" dirty="0">
                    <a:latin typeface="Poppins" panose="00000500000000000000" pitchFamily="2" charset="0"/>
                    <a:cs typeface="Poppins" panose="00000500000000000000" pitchFamily="2" charset="0"/>
                  </a:rPr>
                  <a:t>Dataset</a:t>
                </a:r>
              </a:p>
            </p:txBody>
          </p:sp>
        </p:grpSp>
        <p:sp>
          <p:nvSpPr>
            <p:cNvPr id="29" name="Rectangle 28"/>
            <p:cNvSpPr/>
            <p:nvPr/>
          </p:nvSpPr>
          <p:spPr>
            <a:xfrm>
              <a:off x="9748554" y="1410383"/>
              <a:ext cx="5639685" cy="435889"/>
            </a:xfrm>
            <a:prstGeom prst="rect">
              <a:avLst/>
            </a:prstGeom>
          </p:spPr>
          <p:txBody>
            <a:bodyPr wrap="none">
              <a:spAutoFit/>
            </a:bodyPr>
            <a:lstStyle/>
            <a:p>
              <a:pPr>
                <a:lnSpc>
                  <a:spcPts val="2879"/>
                </a:lnSpc>
              </a:pPr>
              <a:r>
                <a:rPr lang="en-US" b="1" dirty="0">
                  <a:solidFill>
                    <a:srgbClr val="000000"/>
                  </a:solidFill>
                  <a:latin typeface="Poppins" panose="00000500000000000000" pitchFamily="2" charset="0"/>
                  <a:cs typeface="Poppins" panose="00000500000000000000" pitchFamily="2" charset="0"/>
                </a:rPr>
                <a:t>Dataset COVID-19 World Vaccination Progress</a:t>
              </a:r>
            </a:p>
          </p:txBody>
        </p:sp>
        <p:sp>
          <p:nvSpPr>
            <p:cNvPr id="30" name="Rectangle 29"/>
            <p:cNvSpPr/>
            <p:nvPr/>
          </p:nvSpPr>
          <p:spPr>
            <a:xfrm>
              <a:off x="8294444" y="1688353"/>
              <a:ext cx="7112845" cy="428707"/>
            </a:xfrm>
            <a:prstGeom prst="rect">
              <a:avLst/>
            </a:prstGeom>
          </p:spPr>
          <p:txBody>
            <a:bodyPr wrap="none">
              <a:spAutoFit/>
            </a:bodyPr>
            <a:lstStyle/>
            <a:p>
              <a:pPr>
                <a:lnSpc>
                  <a:spcPts val="2879"/>
                </a:lnSpc>
                <a:spcBef>
                  <a:spcPct val="0"/>
                </a:spcBef>
              </a:pPr>
              <a:r>
                <a:rPr lang="en-US" sz="1600" dirty="0">
                  <a:solidFill>
                    <a:srgbClr val="000000"/>
                  </a:solidFill>
                  <a:latin typeface="Poppins" panose="00000500000000000000" pitchFamily="2" charset="0"/>
                  <a:cs typeface="Poppins" panose="00000500000000000000" pitchFamily="2" charset="0"/>
                </a:rPr>
                <a:t>https://www.kaggle.com/gpreda/covid-world-vaccination-progress</a:t>
              </a:r>
            </a:p>
          </p:txBody>
        </p:sp>
      </p:grpSp>
      <p:grpSp>
        <p:nvGrpSpPr>
          <p:cNvPr id="18" name="Group 17">
            <a:extLst>
              <a:ext uri="{FF2B5EF4-FFF2-40B4-BE49-F238E27FC236}">
                <a16:creationId xmlns:a16="http://schemas.microsoft.com/office/drawing/2014/main" id="{8BA65DDF-DC15-4EF0-8224-950D6D911916}"/>
              </a:ext>
            </a:extLst>
          </p:cNvPr>
          <p:cNvGrpSpPr/>
          <p:nvPr/>
        </p:nvGrpSpPr>
        <p:grpSpPr>
          <a:xfrm>
            <a:off x="967656" y="3611148"/>
            <a:ext cx="16611699" cy="6008419"/>
            <a:chOff x="1014824" y="3249880"/>
            <a:chExt cx="16611699" cy="6008419"/>
          </a:xfrm>
        </p:grpSpPr>
        <p:grpSp>
          <p:nvGrpSpPr>
            <p:cNvPr id="19" name="Group 18">
              <a:extLst>
                <a:ext uri="{FF2B5EF4-FFF2-40B4-BE49-F238E27FC236}">
                  <a16:creationId xmlns:a16="http://schemas.microsoft.com/office/drawing/2014/main" id="{5B40966D-3399-42EE-A524-87A62C558B13}"/>
                </a:ext>
              </a:extLst>
            </p:cNvPr>
            <p:cNvGrpSpPr/>
            <p:nvPr/>
          </p:nvGrpSpPr>
          <p:grpSpPr>
            <a:xfrm rot="-5400000">
              <a:off x="6139790" y="-1861210"/>
              <a:ext cx="6008419" cy="16230600"/>
              <a:chOff x="0" y="0"/>
              <a:chExt cx="16274591" cy="43962706"/>
            </a:xfrm>
          </p:grpSpPr>
          <p:sp>
            <p:nvSpPr>
              <p:cNvPr id="22" name="Freeform 3">
                <a:extLst>
                  <a:ext uri="{FF2B5EF4-FFF2-40B4-BE49-F238E27FC236}">
                    <a16:creationId xmlns:a16="http://schemas.microsoft.com/office/drawing/2014/main" id="{87BDC932-B72E-4FF7-9AE7-64B0B4DF2662}"/>
                  </a:ext>
                </a:extLst>
              </p:cNvPr>
              <p:cNvSpPr/>
              <p:nvPr/>
            </p:nvSpPr>
            <p:spPr>
              <a:xfrm>
                <a:off x="0" y="0"/>
                <a:ext cx="16274591" cy="43962706"/>
              </a:xfrm>
              <a:custGeom>
                <a:avLst/>
                <a:gdLst/>
                <a:ahLst/>
                <a:cxnLst/>
                <a:rect l="l" t="t" r="r" b="b"/>
                <a:pathLst>
                  <a:path w="16274591" h="43962706">
                    <a:moveTo>
                      <a:pt x="15969791" y="0"/>
                    </a:moveTo>
                    <a:lnTo>
                      <a:pt x="304800" y="0"/>
                    </a:lnTo>
                    <a:cubicBezTo>
                      <a:pt x="135890" y="0"/>
                      <a:pt x="0" y="135890"/>
                      <a:pt x="0" y="304800"/>
                    </a:cubicBezTo>
                    <a:lnTo>
                      <a:pt x="0" y="43657906"/>
                    </a:lnTo>
                    <a:cubicBezTo>
                      <a:pt x="0" y="43826816"/>
                      <a:pt x="135890" y="43962706"/>
                      <a:pt x="304800" y="43962706"/>
                    </a:cubicBezTo>
                    <a:lnTo>
                      <a:pt x="15969791" y="43962706"/>
                    </a:lnTo>
                    <a:cubicBezTo>
                      <a:pt x="16138700" y="43962706"/>
                      <a:pt x="16274591" y="43826816"/>
                      <a:pt x="16274591" y="43657906"/>
                    </a:cubicBezTo>
                    <a:lnTo>
                      <a:pt x="16274591" y="304800"/>
                    </a:lnTo>
                    <a:cubicBezTo>
                      <a:pt x="16274591" y="135890"/>
                      <a:pt x="16138700" y="0"/>
                      <a:pt x="15969791" y="0"/>
                    </a:cubicBezTo>
                    <a:close/>
                  </a:path>
                </a:pathLst>
              </a:custGeom>
              <a:solidFill>
                <a:srgbClr val="EDF0F2">
                  <a:alpha val="44706"/>
                </a:srgbClr>
              </a:solidFill>
            </p:spPr>
          </p:sp>
        </p:grpSp>
        <p:pic>
          <p:nvPicPr>
            <p:cNvPr id="20" name="Picture 19">
              <a:extLst>
                <a:ext uri="{FF2B5EF4-FFF2-40B4-BE49-F238E27FC236}">
                  <a16:creationId xmlns:a16="http://schemas.microsoft.com/office/drawing/2014/main" id="{79AC887E-1A5B-42BF-AFB3-9B14F9F04356}"/>
                </a:ext>
              </a:extLst>
            </p:cNvPr>
            <p:cNvPicPr/>
            <p:nvPr/>
          </p:nvPicPr>
          <p:blipFill>
            <a:blip r:embed="rId3">
              <a:extLst>
                <a:ext uri="{28A0092B-C50C-407E-A947-70E740481C1C}">
                  <a14:useLocalDpi xmlns:a14="http://schemas.microsoft.com/office/drawing/2010/main" val="0"/>
                </a:ext>
              </a:extLst>
            </a:blip>
            <a:stretch>
              <a:fillRect/>
            </a:stretch>
          </p:blipFill>
          <p:spPr>
            <a:xfrm>
              <a:off x="1014824" y="4234815"/>
              <a:ext cx="11772372" cy="4652328"/>
            </a:xfrm>
            <a:prstGeom prst="rect">
              <a:avLst/>
            </a:prstGeom>
          </p:spPr>
        </p:pic>
        <p:pic>
          <p:nvPicPr>
            <p:cNvPr id="21" name="Picture 20">
              <a:extLst>
                <a:ext uri="{FF2B5EF4-FFF2-40B4-BE49-F238E27FC236}">
                  <a16:creationId xmlns:a16="http://schemas.microsoft.com/office/drawing/2014/main" id="{E4805834-3AB6-48D6-B86D-E03E312BA832}"/>
                </a:ext>
              </a:extLst>
            </p:cNvPr>
            <p:cNvPicPr/>
            <p:nvPr/>
          </p:nvPicPr>
          <p:blipFill>
            <a:blip r:embed="rId4">
              <a:extLst>
                <a:ext uri="{28A0092B-C50C-407E-A947-70E740481C1C}">
                  <a14:useLocalDpi xmlns:a14="http://schemas.microsoft.com/office/drawing/2010/main" val="0"/>
                </a:ext>
              </a:extLst>
            </a:blip>
            <a:stretch>
              <a:fillRect/>
            </a:stretch>
          </p:blipFill>
          <p:spPr>
            <a:xfrm>
              <a:off x="12715733" y="4234816"/>
              <a:ext cx="4910790" cy="4652327"/>
            </a:xfrm>
            <a:prstGeom prst="rect">
              <a:avLst/>
            </a:prstGeom>
          </p:spPr>
        </p:pic>
      </p:grpSp>
    </p:spTree>
    <p:extLst>
      <p:ext uri="{BB962C8B-B14F-4D97-AF65-F5344CB8AC3E}">
        <p14:creationId xmlns:p14="http://schemas.microsoft.com/office/powerpoint/2010/main" val="395605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UK plans to roll out COVID vaccines to all over-18s in June -The Telegraph  | Reuters">
            <a:extLst>
              <a:ext uri="{FF2B5EF4-FFF2-40B4-BE49-F238E27FC236}">
                <a16:creationId xmlns:a16="http://schemas.microsoft.com/office/drawing/2014/main" id="{E6EE8523-333E-4B96-AFAB-2325F64A3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70" t="9152" r="15376" b="21813"/>
          <a:stretch/>
        </p:blipFill>
        <p:spPr bwMode="auto">
          <a:xfrm>
            <a:off x="0" y="0"/>
            <a:ext cx="7912309" cy="10287000"/>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3">
            <a:extLst>
              <a:ext uri="{FF2B5EF4-FFF2-40B4-BE49-F238E27FC236}">
                <a16:creationId xmlns:a16="http://schemas.microsoft.com/office/drawing/2014/main" id="{E0238761-30EB-4CDD-8793-D3A58E4D5308}"/>
              </a:ext>
            </a:extLst>
          </p:cNvPr>
          <p:cNvSpPr/>
          <p:nvPr/>
        </p:nvSpPr>
        <p:spPr>
          <a:xfrm rot="-5400000">
            <a:off x="-1187349" y="1187345"/>
            <a:ext cx="10287001" cy="7912308"/>
          </a:xfrm>
          <a:custGeom>
            <a:avLst/>
            <a:gdLst/>
            <a:ahLst/>
            <a:cxnLst/>
            <a:rect l="l" t="t" r="r" b="b"/>
            <a:pathLst>
              <a:path w="16274591" h="43962706">
                <a:moveTo>
                  <a:pt x="15969791" y="0"/>
                </a:moveTo>
                <a:lnTo>
                  <a:pt x="304800" y="0"/>
                </a:lnTo>
                <a:cubicBezTo>
                  <a:pt x="135890" y="0"/>
                  <a:pt x="0" y="135890"/>
                  <a:pt x="0" y="304800"/>
                </a:cubicBezTo>
                <a:lnTo>
                  <a:pt x="0" y="43657906"/>
                </a:lnTo>
                <a:cubicBezTo>
                  <a:pt x="0" y="43826816"/>
                  <a:pt x="135890" y="43962706"/>
                  <a:pt x="304800" y="43962706"/>
                </a:cubicBezTo>
                <a:lnTo>
                  <a:pt x="15969791" y="43962706"/>
                </a:lnTo>
                <a:cubicBezTo>
                  <a:pt x="16138700" y="43962706"/>
                  <a:pt x="16274591" y="43826816"/>
                  <a:pt x="16274591" y="43657906"/>
                </a:cubicBezTo>
                <a:lnTo>
                  <a:pt x="16274591" y="304800"/>
                </a:lnTo>
                <a:cubicBezTo>
                  <a:pt x="16274591" y="135890"/>
                  <a:pt x="16138700" y="0"/>
                  <a:pt x="15969791" y="0"/>
                </a:cubicBezTo>
                <a:close/>
              </a:path>
            </a:pathLst>
          </a:custGeom>
          <a:solidFill>
            <a:srgbClr val="EDF0F2">
              <a:alpha val="44706"/>
            </a:srgbClr>
          </a:solidFill>
        </p:spPr>
      </p:sp>
      <p:grpSp>
        <p:nvGrpSpPr>
          <p:cNvPr id="9" name="Group 8"/>
          <p:cNvGrpSpPr/>
          <p:nvPr/>
        </p:nvGrpSpPr>
        <p:grpSpPr>
          <a:xfrm>
            <a:off x="641085" y="571500"/>
            <a:ext cx="5029720" cy="838200"/>
            <a:chOff x="457200" y="347283"/>
            <a:chExt cx="5029720" cy="838200"/>
          </a:xfrm>
        </p:grpSpPr>
        <p:sp>
          <p:nvSpPr>
            <p:cNvPr id="10" name="Rectangle 9"/>
            <p:cNvSpPr/>
            <p:nvPr/>
          </p:nvSpPr>
          <p:spPr>
            <a:xfrm>
              <a:off x="815448" y="443216"/>
              <a:ext cx="4671472" cy="646331"/>
            </a:xfrm>
            <a:prstGeom prst="rect">
              <a:avLst/>
            </a:prstGeom>
          </p:spPr>
          <p:txBody>
            <a:bodyPr wrap="none">
              <a:spAutoFit/>
            </a:bodyPr>
            <a:lstStyle/>
            <a:p>
              <a:r>
                <a:rPr lang="en-US" dirty="0">
                  <a:solidFill>
                    <a:srgbClr val="000000"/>
                  </a:solidFill>
                  <a:latin typeface="Poppins" panose="00000500000000000000" pitchFamily="2" charset="0"/>
                  <a:cs typeface="Poppins" panose="00000500000000000000" pitchFamily="2" charset="0"/>
                </a:rPr>
                <a:t>Forecasting Covid19 Vaccines | I3S 2021</a:t>
              </a:r>
            </a:p>
            <a:p>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11" name="Rectangle 10"/>
            <p:cNvSpPr/>
            <p:nvPr/>
          </p:nvSpPr>
          <p:spPr>
            <a:xfrm>
              <a:off x="457200" y="347283"/>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600" y="478759"/>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0896600" y="399463"/>
            <a:ext cx="7112845" cy="1182269"/>
            <a:chOff x="8294444" y="934791"/>
            <a:chExt cx="7112845" cy="1182269"/>
          </a:xfrm>
        </p:grpSpPr>
        <p:grpSp>
          <p:nvGrpSpPr>
            <p:cNvPr id="16" name="Group 2"/>
            <p:cNvGrpSpPr/>
            <p:nvPr/>
          </p:nvGrpSpPr>
          <p:grpSpPr>
            <a:xfrm>
              <a:off x="13258800" y="934791"/>
              <a:ext cx="1927598" cy="462491"/>
              <a:chOff x="0" y="0"/>
              <a:chExt cx="6219814" cy="1032036"/>
            </a:xfrm>
            <a:solidFill>
              <a:srgbClr val="2F2535"/>
            </a:solidFill>
          </p:grpSpPr>
          <p:sp>
            <p:nvSpPr>
              <p:cNvPr id="17" name="AutoShape 3"/>
              <p:cNvSpPr/>
              <p:nvPr/>
            </p:nvSpPr>
            <p:spPr>
              <a:xfrm>
                <a:off x="0" y="0"/>
                <a:ext cx="6219814" cy="1032036"/>
              </a:xfrm>
              <a:prstGeom prst="rect">
                <a:avLst/>
              </a:prstGeom>
              <a:solidFill>
                <a:srgbClr val="A3CEE3"/>
              </a:solidFill>
              <a:ln>
                <a:noFill/>
              </a:ln>
            </p:spPr>
          </p:sp>
          <p:sp>
            <p:nvSpPr>
              <p:cNvPr id="19" name="TextBox 4"/>
              <p:cNvSpPr txBox="1"/>
              <p:nvPr/>
            </p:nvSpPr>
            <p:spPr>
              <a:xfrm>
                <a:off x="319164" y="114805"/>
                <a:ext cx="5581482" cy="745174"/>
              </a:xfrm>
              <a:prstGeom prst="rect">
                <a:avLst/>
              </a:prstGeom>
              <a:solidFill>
                <a:srgbClr val="A3CEE3"/>
              </a:solidFill>
            </p:spPr>
            <p:txBody>
              <a:bodyPr lIns="0" tIns="0" rIns="0" bIns="0" rtlCol="0" anchor="t">
                <a:spAutoFit/>
              </a:bodyPr>
              <a:lstStyle/>
              <a:p>
                <a:pPr algn="ctr">
                  <a:lnSpc>
                    <a:spcPts val="2750"/>
                  </a:lnSpc>
                </a:pPr>
                <a:r>
                  <a:rPr lang="en-US" b="1" spc="50" dirty="0">
                    <a:latin typeface="Poppins" panose="00000500000000000000" pitchFamily="2" charset="0"/>
                    <a:cs typeface="Poppins" panose="00000500000000000000" pitchFamily="2" charset="0"/>
                  </a:rPr>
                  <a:t>Dataset</a:t>
                </a:r>
              </a:p>
            </p:txBody>
          </p:sp>
        </p:grpSp>
        <p:sp>
          <p:nvSpPr>
            <p:cNvPr id="3" name="Rectangle 2"/>
            <p:cNvSpPr/>
            <p:nvPr/>
          </p:nvSpPr>
          <p:spPr>
            <a:xfrm>
              <a:off x="9748554" y="1410383"/>
              <a:ext cx="5639685" cy="435889"/>
            </a:xfrm>
            <a:prstGeom prst="rect">
              <a:avLst/>
            </a:prstGeom>
          </p:spPr>
          <p:txBody>
            <a:bodyPr wrap="none">
              <a:spAutoFit/>
            </a:bodyPr>
            <a:lstStyle/>
            <a:p>
              <a:pPr>
                <a:lnSpc>
                  <a:spcPts val="2879"/>
                </a:lnSpc>
              </a:pPr>
              <a:r>
                <a:rPr lang="en-US" b="1" dirty="0">
                  <a:solidFill>
                    <a:srgbClr val="000000"/>
                  </a:solidFill>
                  <a:latin typeface="Poppins" panose="00000500000000000000" pitchFamily="2" charset="0"/>
                  <a:cs typeface="Poppins" panose="00000500000000000000" pitchFamily="2" charset="0"/>
                </a:rPr>
                <a:t>Dataset COVID-19 World Vaccination Progress</a:t>
              </a:r>
            </a:p>
          </p:txBody>
        </p:sp>
        <p:sp>
          <p:nvSpPr>
            <p:cNvPr id="4" name="Rectangle 3"/>
            <p:cNvSpPr/>
            <p:nvPr/>
          </p:nvSpPr>
          <p:spPr>
            <a:xfrm>
              <a:off x="8294444" y="1688353"/>
              <a:ext cx="7112845" cy="428707"/>
            </a:xfrm>
            <a:prstGeom prst="rect">
              <a:avLst/>
            </a:prstGeom>
          </p:spPr>
          <p:txBody>
            <a:bodyPr wrap="none">
              <a:spAutoFit/>
            </a:bodyPr>
            <a:lstStyle/>
            <a:p>
              <a:pPr>
                <a:lnSpc>
                  <a:spcPts val="2879"/>
                </a:lnSpc>
                <a:spcBef>
                  <a:spcPct val="0"/>
                </a:spcBef>
              </a:pPr>
              <a:r>
                <a:rPr lang="en-US" sz="1600" dirty="0">
                  <a:solidFill>
                    <a:srgbClr val="000000"/>
                  </a:solidFill>
                  <a:latin typeface="Poppins" panose="00000500000000000000" pitchFamily="2" charset="0"/>
                  <a:cs typeface="Poppins" panose="00000500000000000000" pitchFamily="2" charset="0"/>
                </a:rPr>
                <a:t>https://www.kaggle.com/gpreda/covid-world-vaccination-progress</a:t>
              </a:r>
            </a:p>
          </p:txBody>
        </p:sp>
      </p:grpSp>
      <p:sp>
        <p:nvSpPr>
          <p:cNvPr id="25" name="TextBox 20"/>
          <p:cNvSpPr txBox="1"/>
          <p:nvPr/>
        </p:nvSpPr>
        <p:spPr>
          <a:xfrm>
            <a:off x="9829800" y="2217065"/>
            <a:ext cx="5638800" cy="371897"/>
          </a:xfrm>
          <a:prstGeom prst="rect">
            <a:avLst/>
          </a:prstGeom>
        </p:spPr>
        <p:txBody>
          <a:bodyPr wrap="square" lIns="0" tIns="0" rIns="0" bIns="0" rtlCol="0" anchor="t">
            <a:spAutoFit/>
          </a:bodyPr>
          <a:lstStyle/>
          <a:p>
            <a:pPr>
              <a:lnSpc>
                <a:spcPts val="2940"/>
              </a:lnSpc>
              <a:spcBef>
                <a:spcPct val="0"/>
              </a:spcBef>
            </a:pPr>
            <a:r>
              <a:rPr lang="en-US" sz="2800" b="1" dirty="0">
                <a:latin typeface="Poppins" panose="00000500000000000000" pitchFamily="2" charset="0"/>
                <a:cs typeface="Poppins" panose="00000500000000000000" pitchFamily="2" charset="0"/>
              </a:rPr>
              <a:t>Total Vaccinations by Country</a:t>
            </a:r>
          </a:p>
        </p:txBody>
      </p:sp>
      <p:pic>
        <p:nvPicPr>
          <p:cNvPr id="27" name="Picture 5"/>
          <p:cNvPicPr>
            <a:picLocks noChangeAspect="1"/>
          </p:cNvPicPr>
          <p:nvPr/>
        </p:nvPicPr>
        <p:blipFill>
          <a:blip r:embed="rId4"/>
          <a:srcRect/>
          <a:stretch>
            <a:fillRect/>
          </a:stretch>
        </p:blipFill>
        <p:spPr>
          <a:xfrm>
            <a:off x="8173134" y="2767881"/>
            <a:ext cx="8952132" cy="7165909"/>
          </a:xfrm>
          <a:prstGeom prst="rect">
            <a:avLst/>
          </a:prstGeom>
        </p:spPr>
      </p:pic>
      <p:sp>
        <p:nvSpPr>
          <p:cNvPr id="28" name="Rounded Rectangle 27"/>
          <p:cNvSpPr/>
          <p:nvPr/>
        </p:nvSpPr>
        <p:spPr>
          <a:xfrm>
            <a:off x="945885" y="2234481"/>
            <a:ext cx="67056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Exploratory Data Analysis</a:t>
            </a:r>
          </a:p>
        </p:txBody>
      </p:sp>
    </p:spTree>
    <p:extLst>
      <p:ext uri="{BB962C8B-B14F-4D97-AF65-F5344CB8AC3E}">
        <p14:creationId xmlns:p14="http://schemas.microsoft.com/office/powerpoint/2010/main" val="57810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89733" y="4245549"/>
            <a:ext cx="5012106" cy="8414166"/>
            <a:chOff x="1708973" y="2579740"/>
            <a:chExt cx="5012106" cy="8414166"/>
          </a:xfrm>
        </p:grpSpPr>
        <p:pic>
          <p:nvPicPr>
            <p:cNvPr id="7"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08973" y="2579740"/>
              <a:ext cx="4237732" cy="5088979"/>
            </a:xfrm>
            <a:prstGeom prst="rect">
              <a:avLst/>
            </a:prstGeom>
          </p:spPr>
        </p:pic>
        <p:pic>
          <p:nvPicPr>
            <p:cNvPr id="8"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3352840" y="3432554"/>
              <a:ext cx="3368239" cy="7561352"/>
            </a:xfrm>
            <a:prstGeom prst="rect">
              <a:avLst/>
            </a:prstGeom>
          </p:spPr>
        </p:pic>
      </p:grpSp>
      <p:grpSp>
        <p:nvGrpSpPr>
          <p:cNvPr id="9" name="Group 8"/>
          <p:cNvGrpSpPr/>
          <p:nvPr/>
        </p:nvGrpSpPr>
        <p:grpSpPr>
          <a:xfrm>
            <a:off x="641085" y="571500"/>
            <a:ext cx="5029720" cy="838200"/>
            <a:chOff x="457200" y="347283"/>
            <a:chExt cx="5029720" cy="838200"/>
          </a:xfrm>
        </p:grpSpPr>
        <p:sp>
          <p:nvSpPr>
            <p:cNvPr id="10" name="Rectangle 9"/>
            <p:cNvSpPr/>
            <p:nvPr/>
          </p:nvSpPr>
          <p:spPr>
            <a:xfrm>
              <a:off x="815448" y="443216"/>
              <a:ext cx="4671472" cy="646331"/>
            </a:xfrm>
            <a:prstGeom prst="rect">
              <a:avLst/>
            </a:prstGeom>
          </p:spPr>
          <p:txBody>
            <a:bodyPr wrap="none">
              <a:spAutoFit/>
            </a:bodyPr>
            <a:lstStyle/>
            <a:p>
              <a:r>
                <a:rPr lang="en-US" dirty="0">
                  <a:solidFill>
                    <a:srgbClr val="000000"/>
                  </a:solidFill>
                  <a:latin typeface="Poppins" panose="00000500000000000000" pitchFamily="2" charset="0"/>
                  <a:cs typeface="Poppins" panose="00000500000000000000" pitchFamily="2" charset="0"/>
                </a:rPr>
                <a:t>Forecasting Covid19 Vaccines | I3S 2021</a:t>
              </a:r>
            </a:p>
            <a:p>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11" name="Rectangle 10"/>
            <p:cNvSpPr/>
            <p:nvPr/>
          </p:nvSpPr>
          <p:spPr>
            <a:xfrm>
              <a:off x="457200" y="347283"/>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600" y="478759"/>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0896600" y="399463"/>
            <a:ext cx="7112845" cy="1182269"/>
            <a:chOff x="8294444" y="934791"/>
            <a:chExt cx="7112845" cy="1182269"/>
          </a:xfrm>
        </p:grpSpPr>
        <p:grpSp>
          <p:nvGrpSpPr>
            <p:cNvPr id="16" name="Group 2"/>
            <p:cNvGrpSpPr/>
            <p:nvPr/>
          </p:nvGrpSpPr>
          <p:grpSpPr>
            <a:xfrm>
              <a:off x="13258800" y="934791"/>
              <a:ext cx="1927598" cy="462491"/>
              <a:chOff x="0" y="0"/>
              <a:chExt cx="6219814" cy="1032036"/>
            </a:xfrm>
            <a:solidFill>
              <a:srgbClr val="2F2535"/>
            </a:solidFill>
          </p:grpSpPr>
          <p:sp>
            <p:nvSpPr>
              <p:cNvPr id="17" name="AutoShape 3"/>
              <p:cNvSpPr/>
              <p:nvPr/>
            </p:nvSpPr>
            <p:spPr>
              <a:xfrm>
                <a:off x="0" y="0"/>
                <a:ext cx="6219814" cy="1032036"/>
              </a:xfrm>
              <a:prstGeom prst="rect">
                <a:avLst/>
              </a:prstGeom>
              <a:solidFill>
                <a:srgbClr val="A3CEE3"/>
              </a:solidFill>
              <a:ln>
                <a:noFill/>
              </a:ln>
            </p:spPr>
          </p:sp>
          <p:sp>
            <p:nvSpPr>
              <p:cNvPr id="19" name="TextBox 4"/>
              <p:cNvSpPr txBox="1"/>
              <p:nvPr/>
            </p:nvSpPr>
            <p:spPr>
              <a:xfrm>
                <a:off x="319164" y="114805"/>
                <a:ext cx="5581482" cy="745174"/>
              </a:xfrm>
              <a:prstGeom prst="rect">
                <a:avLst/>
              </a:prstGeom>
              <a:solidFill>
                <a:srgbClr val="A3CEE3"/>
              </a:solidFill>
            </p:spPr>
            <p:txBody>
              <a:bodyPr lIns="0" tIns="0" rIns="0" bIns="0" rtlCol="0" anchor="t">
                <a:spAutoFit/>
              </a:bodyPr>
              <a:lstStyle/>
              <a:p>
                <a:pPr algn="ctr">
                  <a:lnSpc>
                    <a:spcPts val="2750"/>
                  </a:lnSpc>
                </a:pPr>
                <a:r>
                  <a:rPr lang="en-US" b="1" spc="50" dirty="0">
                    <a:latin typeface="Poppins" panose="00000500000000000000" pitchFamily="2" charset="0"/>
                    <a:cs typeface="Poppins" panose="00000500000000000000" pitchFamily="2" charset="0"/>
                  </a:rPr>
                  <a:t>Dataset</a:t>
                </a:r>
              </a:p>
            </p:txBody>
          </p:sp>
        </p:grpSp>
        <p:sp>
          <p:nvSpPr>
            <p:cNvPr id="3" name="Rectangle 2"/>
            <p:cNvSpPr/>
            <p:nvPr/>
          </p:nvSpPr>
          <p:spPr>
            <a:xfrm>
              <a:off x="9748554" y="1410383"/>
              <a:ext cx="5639685" cy="435889"/>
            </a:xfrm>
            <a:prstGeom prst="rect">
              <a:avLst/>
            </a:prstGeom>
          </p:spPr>
          <p:txBody>
            <a:bodyPr wrap="none">
              <a:spAutoFit/>
            </a:bodyPr>
            <a:lstStyle/>
            <a:p>
              <a:pPr>
                <a:lnSpc>
                  <a:spcPts val="2879"/>
                </a:lnSpc>
              </a:pPr>
              <a:r>
                <a:rPr lang="en-US" b="1" dirty="0">
                  <a:solidFill>
                    <a:srgbClr val="000000"/>
                  </a:solidFill>
                  <a:latin typeface="Poppins" panose="00000500000000000000" pitchFamily="2" charset="0"/>
                  <a:cs typeface="Poppins" panose="00000500000000000000" pitchFamily="2" charset="0"/>
                </a:rPr>
                <a:t>Dataset COVID-19 World Vaccination Progress</a:t>
              </a:r>
            </a:p>
          </p:txBody>
        </p:sp>
        <p:sp>
          <p:nvSpPr>
            <p:cNvPr id="4" name="Rectangle 3"/>
            <p:cNvSpPr/>
            <p:nvPr/>
          </p:nvSpPr>
          <p:spPr>
            <a:xfrm>
              <a:off x="8294444" y="1688353"/>
              <a:ext cx="7112845" cy="428707"/>
            </a:xfrm>
            <a:prstGeom prst="rect">
              <a:avLst/>
            </a:prstGeom>
          </p:spPr>
          <p:txBody>
            <a:bodyPr wrap="none">
              <a:spAutoFit/>
            </a:bodyPr>
            <a:lstStyle/>
            <a:p>
              <a:pPr>
                <a:lnSpc>
                  <a:spcPts val="2879"/>
                </a:lnSpc>
                <a:spcBef>
                  <a:spcPct val="0"/>
                </a:spcBef>
              </a:pPr>
              <a:r>
                <a:rPr lang="en-US" sz="1600" dirty="0">
                  <a:solidFill>
                    <a:srgbClr val="000000"/>
                  </a:solidFill>
                  <a:latin typeface="Poppins" panose="00000500000000000000" pitchFamily="2" charset="0"/>
                  <a:cs typeface="Poppins" panose="00000500000000000000" pitchFamily="2" charset="0"/>
                </a:rPr>
                <a:t>https://www.kaggle.com/gpreda/covid-world-vaccination-progress</a:t>
              </a:r>
            </a:p>
          </p:txBody>
        </p:sp>
      </p:grpSp>
      <p:sp>
        <p:nvSpPr>
          <p:cNvPr id="25" name="TextBox 20"/>
          <p:cNvSpPr txBox="1"/>
          <p:nvPr/>
        </p:nvSpPr>
        <p:spPr>
          <a:xfrm>
            <a:off x="8852422" y="4014147"/>
            <a:ext cx="5638800" cy="379463"/>
          </a:xfrm>
          <a:prstGeom prst="rect">
            <a:avLst/>
          </a:prstGeom>
        </p:spPr>
        <p:txBody>
          <a:bodyPr wrap="square" lIns="0" tIns="0" rIns="0" bIns="0" rtlCol="0" anchor="t">
            <a:spAutoFit/>
          </a:bodyPr>
          <a:lstStyle/>
          <a:p>
            <a:pPr>
              <a:lnSpc>
                <a:spcPts val="2940"/>
              </a:lnSpc>
              <a:spcBef>
                <a:spcPct val="0"/>
              </a:spcBef>
            </a:pPr>
            <a:r>
              <a:rPr lang="en-US" sz="2800" b="1" dirty="0">
                <a:latin typeface="Poppins" panose="00000500000000000000" pitchFamily="2" charset="0"/>
                <a:cs typeface="Poppins" panose="00000500000000000000" pitchFamily="2" charset="0"/>
              </a:rPr>
              <a:t>People Vaccinated by Country</a:t>
            </a:r>
          </a:p>
        </p:txBody>
      </p:sp>
      <p:sp>
        <p:nvSpPr>
          <p:cNvPr id="28" name="Rounded Rectangle 27"/>
          <p:cNvSpPr/>
          <p:nvPr/>
        </p:nvSpPr>
        <p:spPr>
          <a:xfrm>
            <a:off x="945885" y="2234481"/>
            <a:ext cx="67056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Exploratory Data Analysis</a:t>
            </a:r>
          </a:p>
        </p:txBody>
      </p:sp>
      <p:pic>
        <p:nvPicPr>
          <p:cNvPr id="18" name="Picture 6"/>
          <p:cNvPicPr>
            <a:picLocks noChangeAspect="1"/>
          </p:cNvPicPr>
          <p:nvPr/>
        </p:nvPicPr>
        <p:blipFill>
          <a:blip r:embed="rId7"/>
          <a:srcRect/>
          <a:stretch>
            <a:fillRect/>
          </a:stretch>
        </p:blipFill>
        <p:spPr>
          <a:xfrm>
            <a:off x="5372299" y="4386044"/>
            <a:ext cx="12599046" cy="4522996"/>
          </a:xfrm>
          <a:prstGeom prst="rect">
            <a:avLst/>
          </a:prstGeom>
        </p:spPr>
      </p:pic>
    </p:spTree>
    <p:extLst>
      <p:ext uri="{BB962C8B-B14F-4D97-AF65-F5344CB8AC3E}">
        <p14:creationId xmlns:p14="http://schemas.microsoft.com/office/powerpoint/2010/main" val="17844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89733" y="4245549"/>
            <a:ext cx="5012106" cy="8414166"/>
            <a:chOff x="1708973" y="2579740"/>
            <a:chExt cx="5012106" cy="8414166"/>
          </a:xfrm>
        </p:grpSpPr>
        <p:pic>
          <p:nvPicPr>
            <p:cNvPr id="7"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08973" y="2579740"/>
              <a:ext cx="4237732" cy="5088979"/>
            </a:xfrm>
            <a:prstGeom prst="rect">
              <a:avLst/>
            </a:prstGeom>
          </p:spPr>
        </p:pic>
        <p:pic>
          <p:nvPicPr>
            <p:cNvPr id="8"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3352840" y="3432554"/>
              <a:ext cx="3368239" cy="7561352"/>
            </a:xfrm>
            <a:prstGeom prst="rect">
              <a:avLst/>
            </a:prstGeom>
          </p:spPr>
        </p:pic>
      </p:grpSp>
      <p:grpSp>
        <p:nvGrpSpPr>
          <p:cNvPr id="9" name="Group 8"/>
          <p:cNvGrpSpPr/>
          <p:nvPr/>
        </p:nvGrpSpPr>
        <p:grpSpPr>
          <a:xfrm>
            <a:off x="641085" y="571500"/>
            <a:ext cx="5029720" cy="838200"/>
            <a:chOff x="457200" y="347283"/>
            <a:chExt cx="5029720" cy="838200"/>
          </a:xfrm>
        </p:grpSpPr>
        <p:sp>
          <p:nvSpPr>
            <p:cNvPr id="10" name="Rectangle 9"/>
            <p:cNvSpPr/>
            <p:nvPr/>
          </p:nvSpPr>
          <p:spPr>
            <a:xfrm>
              <a:off x="815448" y="443216"/>
              <a:ext cx="4671472" cy="646331"/>
            </a:xfrm>
            <a:prstGeom prst="rect">
              <a:avLst/>
            </a:prstGeom>
          </p:spPr>
          <p:txBody>
            <a:bodyPr wrap="none">
              <a:spAutoFit/>
            </a:bodyPr>
            <a:lstStyle/>
            <a:p>
              <a:r>
                <a:rPr lang="en-US" dirty="0">
                  <a:solidFill>
                    <a:srgbClr val="000000"/>
                  </a:solidFill>
                  <a:latin typeface="Poppins" panose="00000500000000000000" pitchFamily="2" charset="0"/>
                  <a:cs typeface="Poppins" panose="00000500000000000000" pitchFamily="2" charset="0"/>
                </a:rPr>
                <a:t>Forecasting Covid19 Vaccines | I3S 2021</a:t>
              </a:r>
            </a:p>
            <a:p>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11" name="Rectangle 10"/>
            <p:cNvSpPr/>
            <p:nvPr/>
          </p:nvSpPr>
          <p:spPr>
            <a:xfrm>
              <a:off x="457200" y="347283"/>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600" y="478759"/>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0896600" y="399463"/>
            <a:ext cx="7112845" cy="1182269"/>
            <a:chOff x="8294444" y="934791"/>
            <a:chExt cx="7112845" cy="1182269"/>
          </a:xfrm>
        </p:grpSpPr>
        <p:grpSp>
          <p:nvGrpSpPr>
            <p:cNvPr id="16" name="Group 2"/>
            <p:cNvGrpSpPr/>
            <p:nvPr/>
          </p:nvGrpSpPr>
          <p:grpSpPr>
            <a:xfrm>
              <a:off x="13258800" y="934791"/>
              <a:ext cx="1927598" cy="462491"/>
              <a:chOff x="0" y="0"/>
              <a:chExt cx="6219814" cy="1032036"/>
            </a:xfrm>
            <a:solidFill>
              <a:srgbClr val="2F2535"/>
            </a:solidFill>
          </p:grpSpPr>
          <p:sp>
            <p:nvSpPr>
              <p:cNvPr id="17" name="AutoShape 3"/>
              <p:cNvSpPr/>
              <p:nvPr/>
            </p:nvSpPr>
            <p:spPr>
              <a:xfrm>
                <a:off x="0" y="0"/>
                <a:ext cx="6219814" cy="1032036"/>
              </a:xfrm>
              <a:prstGeom prst="rect">
                <a:avLst/>
              </a:prstGeom>
              <a:solidFill>
                <a:srgbClr val="A3CEE3"/>
              </a:solidFill>
              <a:ln>
                <a:noFill/>
              </a:ln>
            </p:spPr>
          </p:sp>
          <p:sp>
            <p:nvSpPr>
              <p:cNvPr id="19" name="TextBox 4"/>
              <p:cNvSpPr txBox="1"/>
              <p:nvPr/>
            </p:nvSpPr>
            <p:spPr>
              <a:xfrm>
                <a:off x="319164" y="114805"/>
                <a:ext cx="5581482" cy="745174"/>
              </a:xfrm>
              <a:prstGeom prst="rect">
                <a:avLst/>
              </a:prstGeom>
              <a:solidFill>
                <a:srgbClr val="A3CEE3"/>
              </a:solidFill>
            </p:spPr>
            <p:txBody>
              <a:bodyPr lIns="0" tIns="0" rIns="0" bIns="0" rtlCol="0" anchor="t">
                <a:spAutoFit/>
              </a:bodyPr>
              <a:lstStyle/>
              <a:p>
                <a:pPr algn="ctr">
                  <a:lnSpc>
                    <a:spcPts val="2750"/>
                  </a:lnSpc>
                </a:pPr>
                <a:r>
                  <a:rPr lang="en-US" b="1" spc="50" dirty="0">
                    <a:latin typeface="Poppins" panose="00000500000000000000" pitchFamily="2" charset="0"/>
                    <a:cs typeface="Poppins" panose="00000500000000000000" pitchFamily="2" charset="0"/>
                  </a:rPr>
                  <a:t>Dataset</a:t>
                </a:r>
              </a:p>
            </p:txBody>
          </p:sp>
        </p:grpSp>
        <p:sp>
          <p:nvSpPr>
            <p:cNvPr id="3" name="Rectangle 2"/>
            <p:cNvSpPr/>
            <p:nvPr/>
          </p:nvSpPr>
          <p:spPr>
            <a:xfrm>
              <a:off x="9748554" y="1410383"/>
              <a:ext cx="5639685" cy="435889"/>
            </a:xfrm>
            <a:prstGeom prst="rect">
              <a:avLst/>
            </a:prstGeom>
          </p:spPr>
          <p:txBody>
            <a:bodyPr wrap="none">
              <a:spAutoFit/>
            </a:bodyPr>
            <a:lstStyle/>
            <a:p>
              <a:pPr>
                <a:lnSpc>
                  <a:spcPts val="2879"/>
                </a:lnSpc>
              </a:pPr>
              <a:r>
                <a:rPr lang="en-US" b="1" dirty="0">
                  <a:solidFill>
                    <a:srgbClr val="000000"/>
                  </a:solidFill>
                  <a:latin typeface="Poppins" panose="00000500000000000000" pitchFamily="2" charset="0"/>
                  <a:cs typeface="Poppins" panose="00000500000000000000" pitchFamily="2" charset="0"/>
                </a:rPr>
                <a:t>Dataset COVID-19 World Vaccination Progress</a:t>
              </a:r>
            </a:p>
          </p:txBody>
        </p:sp>
        <p:sp>
          <p:nvSpPr>
            <p:cNvPr id="4" name="Rectangle 3"/>
            <p:cNvSpPr/>
            <p:nvPr/>
          </p:nvSpPr>
          <p:spPr>
            <a:xfrm>
              <a:off x="8294444" y="1688353"/>
              <a:ext cx="7112845" cy="428707"/>
            </a:xfrm>
            <a:prstGeom prst="rect">
              <a:avLst/>
            </a:prstGeom>
          </p:spPr>
          <p:txBody>
            <a:bodyPr wrap="none">
              <a:spAutoFit/>
            </a:bodyPr>
            <a:lstStyle/>
            <a:p>
              <a:pPr>
                <a:lnSpc>
                  <a:spcPts val="2879"/>
                </a:lnSpc>
                <a:spcBef>
                  <a:spcPct val="0"/>
                </a:spcBef>
              </a:pPr>
              <a:r>
                <a:rPr lang="en-US" sz="1600" dirty="0">
                  <a:solidFill>
                    <a:srgbClr val="000000"/>
                  </a:solidFill>
                  <a:latin typeface="Poppins" panose="00000500000000000000" pitchFamily="2" charset="0"/>
                  <a:cs typeface="Poppins" panose="00000500000000000000" pitchFamily="2" charset="0"/>
                </a:rPr>
                <a:t>https://www.kaggle.com/gpreda/covid-world-vaccination-progress</a:t>
              </a:r>
            </a:p>
          </p:txBody>
        </p:sp>
      </p:grpSp>
      <p:sp>
        <p:nvSpPr>
          <p:cNvPr id="25" name="TextBox 20"/>
          <p:cNvSpPr txBox="1"/>
          <p:nvPr/>
        </p:nvSpPr>
        <p:spPr>
          <a:xfrm>
            <a:off x="8297243" y="4059600"/>
            <a:ext cx="6692378" cy="371897"/>
          </a:xfrm>
          <a:prstGeom prst="rect">
            <a:avLst/>
          </a:prstGeom>
        </p:spPr>
        <p:txBody>
          <a:bodyPr wrap="square" lIns="0" tIns="0" rIns="0" bIns="0" rtlCol="0" anchor="t">
            <a:spAutoFit/>
          </a:bodyPr>
          <a:lstStyle/>
          <a:p>
            <a:pPr>
              <a:lnSpc>
                <a:spcPts val="2940"/>
              </a:lnSpc>
              <a:spcBef>
                <a:spcPct val="0"/>
              </a:spcBef>
            </a:pPr>
            <a:r>
              <a:rPr lang="en-US" sz="2800" b="1" dirty="0">
                <a:latin typeface="Poppins" panose="00000500000000000000" pitchFamily="2" charset="0"/>
                <a:cs typeface="Poppins" panose="00000500000000000000" pitchFamily="2" charset="0"/>
              </a:rPr>
              <a:t>People Fully Vaccinated by Country</a:t>
            </a:r>
          </a:p>
        </p:txBody>
      </p:sp>
      <p:sp>
        <p:nvSpPr>
          <p:cNvPr id="28" name="Rounded Rectangle 27"/>
          <p:cNvSpPr/>
          <p:nvPr/>
        </p:nvSpPr>
        <p:spPr>
          <a:xfrm>
            <a:off x="945885" y="2234481"/>
            <a:ext cx="67056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Exploratory Data Analysis</a:t>
            </a:r>
          </a:p>
        </p:txBody>
      </p:sp>
      <p:pic>
        <p:nvPicPr>
          <p:cNvPr id="20" name="Picture 6"/>
          <p:cNvPicPr>
            <a:picLocks noChangeAspect="1"/>
          </p:cNvPicPr>
          <p:nvPr/>
        </p:nvPicPr>
        <p:blipFill>
          <a:blip r:embed="rId7"/>
          <a:srcRect/>
          <a:stretch>
            <a:fillRect/>
          </a:stretch>
        </p:blipFill>
        <p:spPr>
          <a:xfrm>
            <a:off x="5277419" y="4412660"/>
            <a:ext cx="12732026" cy="4582299"/>
          </a:xfrm>
          <a:prstGeom prst="rect">
            <a:avLst/>
          </a:prstGeom>
        </p:spPr>
      </p:pic>
    </p:spTree>
    <p:extLst>
      <p:ext uri="{BB962C8B-B14F-4D97-AF65-F5344CB8AC3E}">
        <p14:creationId xmlns:p14="http://schemas.microsoft.com/office/powerpoint/2010/main" val="3101801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5392400" y="7662981"/>
            <a:ext cx="2858301" cy="2624019"/>
            <a:chOff x="2050870" y="3123384"/>
            <a:chExt cx="4670209" cy="4287413"/>
          </a:xfrm>
        </p:grpSpPr>
        <p:pic>
          <p:nvPicPr>
            <p:cNvPr id="7"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50870" y="3123384"/>
              <a:ext cx="3519777" cy="4226807"/>
            </a:xfrm>
            <a:prstGeom prst="rect">
              <a:avLst/>
            </a:prstGeom>
          </p:spPr>
        </p:pic>
        <p:pic>
          <p:nvPicPr>
            <p:cNvPr id="8" name="Picture 13"/>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47387"/>
            <a:stretch/>
          </p:blipFill>
          <p:spPr>
            <a:xfrm flipH="1">
              <a:off x="3352841" y="3432554"/>
              <a:ext cx="3368238" cy="3978243"/>
            </a:xfrm>
            <a:prstGeom prst="rect">
              <a:avLst/>
            </a:prstGeom>
          </p:spPr>
        </p:pic>
      </p:grpSp>
      <p:grpSp>
        <p:nvGrpSpPr>
          <p:cNvPr id="9" name="Group 8"/>
          <p:cNvGrpSpPr/>
          <p:nvPr/>
        </p:nvGrpSpPr>
        <p:grpSpPr>
          <a:xfrm>
            <a:off x="641085" y="571500"/>
            <a:ext cx="5029720" cy="838200"/>
            <a:chOff x="457200" y="347283"/>
            <a:chExt cx="5029720" cy="838200"/>
          </a:xfrm>
        </p:grpSpPr>
        <p:sp>
          <p:nvSpPr>
            <p:cNvPr id="10" name="Rectangle 9"/>
            <p:cNvSpPr/>
            <p:nvPr/>
          </p:nvSpPr>
          <p:spPr>
            <a:xfrm>
              <a:off x="815448" y="443216"/>
              <a:ext cx="4671472" cy="646331"/>
            </a:xfrm>
            <a:prstGeom prst="rect">
              <a:avLst/>
            </a:prstGeom>
          </p:spPr>
          <p:txBody>
            <a:bodyPr wrap="none">
              <a:spAutoFit/>
            </a:bodyPr>
            <a:lstStyle/>
            <a:p>
              <a:r>
                <a:rPr lang="en-US" dirty="0">
                  <a:solidFill>
                    <a:srgbClr val="000000"/>
                  </a:solidFill>
                  <a:latin typeface="Poppins" panose="00000500000000000000" pitchFamily="2" charset="0"/>
                  <a:cs typeface="Poppins" panose="00000500000000000000" pitchFamily="2" charset="0"/>
                </a:rPr>
                <a:t>Forecasting Covid19 Vaccines | I3S 2021</a:t>
              </a:r>
            </a:p>
            <a:p>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11" name="Rectangle 10"/>
            <p:cNvSpPr/>
            <p:nvPr/>
          </p:nvSpPr>
          <p:spPr>
            <a:xfrm>
              <a:off x="457200" y="347283"/>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600" y="478759"/>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0896600" y="399463"/>
            <a:ext cx="7112845" cy="1182269"/>
            <a:chOff x="8294444" y="934791"/>
            <a:chExt cx="7112845" cy="1182269"/>
          </a:xfrm>
        </p:grpSpPr>
        <p:grpSp>
          <p:nvGrpSpPr>
            <p:cNvPr id="16" name="Group 2"/>
            <p:cNvGrpSpPr/>
            <p:nvPr/>
          </p:nvGrpSpPr>
          <p:grpSpPr>
            <a:xfrm>
              <a:off x="13258800" y="934791"/>
              <a:ext cx="1927598" cy="462491"/>
              <a:chOff x="0" y="0"/>
              <a:chExt cx="6219814" cy="1032036"/>
            </a:xfrm>
            <a:solidFill>
              <a:srgbClr val="2F2535"/>
            </a:solidFill>
          </p:grpSpPr>
          <p:sp>
            <p:nvSpPr>
              <p:cNvPr id="17" name="AutoShape 3"/>
              <p:cNvSpPr/>
              <p:nvPr/>
            </p:nvSpPr>
            <p:spPr>
              <a:xfrm>
                <a:off x="0" y="0"/>
                <a:ext cx="6219814" cy="1032036"/>
              </a:xfrm>
              <a:prstGeom prst="rect">
                <a:avLst/>
              </a:prstGeom>
              <a:solidFill>
                <a:srgbClr val="A3CEE3"/>
              </a:solidFill>
              <a:ln>
                <a:noFill/>
              </a:ln>
            </p:spPr>
          </p:sp>
          <p:sp>
            <p:nvSpPr>
              <p:cNvPr id="19" name="TextBox 4"/>
              <p:cNvSpPr txBox="1"/>
              <p:nvPr/>
            </p:nvSpPr>
            <p:spPr>
              <a:xfrm>
                <a:off x="319164" y="114805"/>
                <a:ext cx="5581482" cy="745174"/>
              </a:xfrm>
              <a:prstGeom prst="rect">
                <a:avLst/>
              </a:prstGeom>
              <a:solidFill>
                <a:srgbClr val="A3CEE3"/>
              </a:solidFill>
            </p:spPr>
            <p:txBody>
              <a:bodyPr lIns="0" tIns="0" rIns="0" bIns="0" rtlCol="0" anchor="t">
                <a:spAutoFit/>
              </a:bodyPr>
              <a:lstStyle/>
              <a:p>
                <a:pPr algn="ctr">
                  <a:lnSpc>
                    <a:spcPts val="2750"/>
                  </a:lnSpc>
                </a:pPr>
                <a:r>
                  <a:rPr lang="en-US" b="1" spc="50" dirty="0">
                    <a:latin typeface="Poppins" panose="00000500000000000000" pitchFamily="2" charset="0"/>
                    <a:cs typeface="Poppins" panose="00000500000000000000" pitchFamily="2" charset="0"/>
                  </a:rPr>
                  <a:t>Dataset</a:t>
                </a:r>
              </a:p>
            </p:txBody>
          </p:sp>
        </p:grpSp>
        <p:sp>
          <p:nvSpPr>
            <p:cNvPr id="3" name="Rectangle 2"/>
            <p:cNvSpPr/>
            <p:nvPr/>
          </p:nvSpPr>
          <p:spPr>
            <a:xfrm>
              <a:off x="9748554" y="1410383"/>
              <a:ext cx="5639685" cy="435889"/>
            </a:xfrm>
            <a:prstGeom prst="rect">
              <a:avLst/>
            </a:prstGeom>
          </p:spPr>
          <p:txBody>
            <a:bodyPr wrap="none">
              <a:spAutoFit/>
            </a:bodyPr>
            <a:lstStyle/>
            <a:p>
              <a:pPr>
                <a:lnSpc>
                  <a:spcPts val="2879"/>
                </a:lnSpc>
              </a:pPr>
              <a:r>
                <a:rPr lang="en-US" b="1" dirty="0">
                  <a:solidFill>
                    <a:srgbClr val="000000"/>
                  </a:solidFill>
                  <a:latin typeface="Poppins" panose="00000500000000000000" pitchFamily="2" charset="0"/>
                  <a:cs typeface="Poppins" panose="00000500000000000000" pitchFamily="2" charset="0"/>
                </a:rPr>
                <a:t>Dataset COVID-19 World Vaccination Progress</a:t>
              </a:r>
            </a:p>
          </p:txBody>
        </p:sp>
        <p:sp>
          <p:nvSpPr>
            <p:cNvPr id="4" name="Rectangle 3"/>
            <p:cNvSpPr/>
            <p:nvPr/>
          </p:nvSpPr>
          <p:spPr>
            <a:xfrm>
              <a:off x="8294444" y="1688353"/>
              <a:ext cx="7112845" cy="428707"/>
            </a:xfrm>
            <a:prstGeom prst="rect">
              <a:avLst/>
            </a:prstGeom>
          </p:spPr>
          <p:txBody>
            <a:bodyPr wrap="none">
              <a:spAutoFit/>
            </a:bodyPr>
            <a:lstStyle/>
            <a:p>
              <a:pPr>
                <a:lnSpc>
                  <a:spcPts val="2879"/>
                </a:lnSpc>
                <a:spcBef>
                  <a:spcPct val="0"/>
                </a:spcBef>
              </a:pPr>
              <a:r>
                <a:rPr lang="en-US" sz="1600" dirty="0">
                  <a:solidFill>
                    <a:srgbClr val="000000"/>
                  </a:solidFill>
                  <a:latin typeface="Poppins" panose="00000500000000000000" pitchFamily="2" charset="0"/>
                  <a:cs typeface="Poppins" panose="00000500000000000000" pitchFamily="2" charset="0"/>
                </a:rPr>
                <a:t>https://www.kaggle.com/gpreda/covid-world-vaccination-progress</a:t>
              </a:r>
            </a:p>
          </p:txBody>
        </p:sp>
      </p:grpSp>
      <p:sp>
        <p:nvSpPr>
          <p:cNvPr id="28" name="Rounded Rectangle 27"/>
          <p:cNvSpPr/>
          <p:nvPr/>
        </p:nvSpPr>
        <p:spPr>
          <a:xfrm>
            <a:off x="945885" y="2234481"/>
            <a:ext cx="67056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Exploratory Data Analysis</a:t>
            </a:r>
          </a:p>
        </p:txBody>
      </p:sp>
      <p:grpSp>
        <p:nvGrpSpPr>
          <p:cNvPr id="2" name="Group 1"/>
          <p:cNvGrpSpPr/>
          <p:nvPr/>
        </p:nvGrpSpPr>
        <p:grpSpPr>
          <a:xfrm>
            <a:off x="1304756" y="3537792"/>
            <a:ext cx="5340615" cy="3170071"/>
            <a:chOff x="-164898" y="4686300"/>
            <a:chExt cx="6318919" cy="3750770"/>
          </a:xfrm>
        </p:grpSpPr>
        <p:pic>
          <p:nvPicPr>
            <p:cNvPr id="22" name="Picture 5"/>
            <p:cNvPicPr>
              <a:picLocks noChangeAspect="1"/>
            </p:cNvPicPr>
            <p:nvPr/>
          </p:nvPicPr>
          <p:blipFill>
            <a:blip r:embed="rId7"/>
            <a:srcRect/>
            <a:stretch>
              <a:fillRect/>
            </a:stretch>
          </p:blipFill>
          <p:spPr>
            <a:xfrm>
              <a:off x="63955" y="4686300"/>
              <a:ext cx="6090066" cy="3750770"/>
            </a:xfrm>
            <a:prstGeom prst="rect">
              <a:avLst/>
            </a:prstGeom>
          </p:spPr>
        </p:pic>
        <p:sp>
          <p:nvSpPr>
            <p:cNvPr id="23" name="TextBox 10"/>
            <p:cNvSpPr txBox="1"/>
            <p:nvPr/>
          </p:nvSpPr>
          <p:spPr>
            <a:xfrm>
              <a:off x="-164898" y="7313951"/>
              <a:ext cx="2714923" cy="616029"/>
            </a:xfrm>
            <a:prstGeom prst="rect">
              <a:avLst/>
            </a:prstGeom>
          </p:spPr>
          <p:txBody>
            <a:bodyPr lIns="0" tIns="0" rIns="0" bIns="0" rtlCol="0" anchor="t">
              <a:spAutoFit/>
            </a:bodyPr>
            <a:lstStyle/>
            <a:p>
              <a:pPr algn="ctr">
                <a:lnSpc>
                  <a:spcPts val="2000"/>
                </a:lnSpc>
                <a:spcBef>
                  <a:spcPct val="0"/>
                </a:spcBef>
              </a:pPr>
              <a:r>
                <a:rPr lang="en-US" sz="2000" dirty="0">
                  <a:solidFill>
                    <a:srgbClr val="000000"/>
                  </a:solidFill>
                  <a:latin typeface="Poppins" panose="00000500000000000000" pitchFamily="2" charset="0"/>
                  <a:cs typeface="Poppins" panose="00000500000000000000" pitchFamily="2" charset="0"/>
                </a:rPr>
                <a:t>American Vaccines</a:t>
              </a:r>
            </a:p>
          </p:txBody>
        </p:sp>
      </p:grpSp>
      <p:grpSp>
        <p:nvGrpSpPr>
          <p:cNvPr id="5" name="Group 4"/>
          <p:cNvGrpSpPr/>
          <p:nvPr/>
        </p:nvGrpSpPr>
        <p:grpSpPr>
          <a:xfrm>
            <a:off x="6645371" y="3537791"/>
            <a:ext cx="5169036" cy="3173453"/>
            <a:chOff x="6229118" y="2194863"/>
            <a:chExt cx="6236678" cy="3828916"/>
          </a:xfrm>
        </p:grpSpPr>
        <p:pic>
          <p:nvPicPr>
            <p:cNvPr id="24" name="Picture 12"/>
            <p:cNvPicPr>
              <a:picLocks noChangeAspect="1"/>
            </p:cNvPicPr>
            <p:nvPr/>
          </p:nvPicPr>
          <p:blipFill>
            <a:blip r:embed="rId8"/>
            <a:srcRect/>
            <a:stretch>
              <a:fillRect/>
            </a:stretch>
          </p:blipFill>
          <p:spPr>
            <a:xfrm>
              <a:off x="6247636" y="2194863"/>
              <a:ext cx="6218160" cy="3828916"/>
            </a:xfrm>
            <a:prstGeom prst="rect">
              <a:avLst/>
            </a:prstGeom>
          </p:spPr>
        </p:pic>
        <p:sp>
          <p:nvSpPr>
            <p:cNvPr id="26" name="TextBox 14"/>
            <p:cNvSpPr txBox="1"/>
            <p:nvPr/>
          </p:nvSpPr>
          <p:spPr>
            <a:xfrm>
              <a:off x="6229118" y="4851418"/>
              <a:ext cx="2441823" cy="628194"/>
            </a:xfrm>
            <a:prstGeom prst="rect">
              <a:avLst/>
            </a:prstGeom>
          </p:spPr>
          <p:txBody>
            <a:bodyPr lIns="0" tIns="0" rIns="0" bIns="0" rtlCol="0" anchor="t">
              <a:spAutoFit/>
            </a:bodyPr>
            <a:lstStyle/>
            <a:p>
              <a:pPr algn="ctr">
                <a:lnSpc>
                  <a:spcPts val="2000"/>
                </a:lnSpc>
                <a:spcBef>
                  <a:spcPct val="0"/>
                </a:spcBef>
              </a:pPr>
              <a:r>
                <a:rPr lang="en-US" sz="2000" dirty="0">
                  <a:solidFill>
                    <a:srgbClr val="000000"/>
                  </a:solidFill>
                  <a:latin typeface="Poppins" panose="00000500000000000000" pitchFamily="2" charset="0"/>
                  <a:cs typeface="Poppins" panose="00000500000000000000" pitchFamily="2" charset="0"/>
                </a:rPr>
                <a:t>Russian Vaccines</a:t>
              </a:r>
            </a:p>
          </p:txBody>
        </p:sp>
      </p:grpSp>
      <p:grpSp>
        <p:nvGrpSpPr>
          <p:cNvPr id="13" name="Group 12"/>
          <p:cNvGrpSpPr/>
          <p:nvPr/>
        </p:nvGrpSpPr>
        <p:grpSpPr>
          <a:xfrm>
            <a:off x="11715204" y="3537791"/>
            <a:ext cx="5277396" cy="3170072"/>
            <a:chOff x="11150485" y="3537791"/>
            <a:chExt cx="5277396" cy="3170072"/>
          </a:xfrm>
        </p:grpSpPr>
        <p:pic>
          <p:nvPicPr>
            <p:cNvPr id="27" name="Picture 6"/>
            <p:cNvPicPr>
              <a:picLocks noChangeAspect="1"/>
            </p:cNvPicPr>
            <p:nvPr/>
          </p:nvPicPr>
          <p:blipFill>
            <a:blip r:embed="rId9"/>
            <a:srcRect/>
            <a:stretch>
              <a:fillRect/>
            </a:stretch>
          </p:blipFill>
          <p:spPr>
            <a:xfrm>
              <a:off x="11277600" y="3537791"/>
              <a:ext cx="5150281" cy="3170072"/>
            </a:xfrm>
            <a:prstGeom prst="rect">
              <a:avLst/>
            </a:prstGeom>
          </p:spPr>
        </p:pic>
        <p:sp>
          <p:nvSpPr>
            <p:cNvPr id="30" name="TextBox 14"/>
            <p:cNvSpPr txBox="1"/>
            <p:nvPr/>
          </p:nvSpPr>
          <p:spPr>
            <a:xfrm>
              <a:off x="11150485" y="5739576"/>
              <a:ext cx="2023813" cy="512961"/>
            </a:xfrm>
            <a:prstGeom prst="rect">
              <a:avLst/>
            </a:prstGeom>
          </p:spPr>
          <p:txBody>
            <a:bodyPr lIns="0" tIns="0" rIns="0" bIns="0" rtlCol="0" anchor="t">
              <a:spAutoFit/>
            </a:bodyPr>
            <a:lstStyle/>
            <a:p>
              <a:pPr algn="ctr">
                <a:lnSpc>
                  <a:spcPts val="2000"/>
                </a:lnSpc>
                <a:spcBef>
                  <a:spcPct val="0"/>
                </a:spcBef>
              </a:pPr>
              <a:r>
                <a:rPr lang="en-US" sz="2000" dirty="0">
                  <a:solidFill>
                    <a:srgbClr val="000000"/>
                  </a:solidFill>
                  <a:latin typeface="Poppins" panose="00000500000000000000" pitchFamily="2" charset="0"/>
                  <a:cs typeface="Poppins" panose="00000500000000000000" pitchFamily="2" charset="0"/>
                </a:rPr>
                <a:t>Europian Vaccines</a:t>
              </a:r>
            </a:p>
          </p:txBody>
        </p:sp>
      </p:grpSp>
      <p:grpSp>
        <p:nvGrpSpPr>
          <p:cNvPr id="15" name="Group 14"/>
          <p:cNvGrpSpPr/>
          <p:nvPr/>
        </p:nvGrpSpPr>
        <p:grpSpPr>
          <a:xfrm>
            <a:off x="4298685" y="6718469"/>
            <a:ext cx="5218971" cy="3089931"/>
            <a:chOff x="4298685" y="6718469"/>
            <a:chExt cx="5218971" cy="3089931"/>
          </a:xfrm>
        </p:grpSpPr>
        <p:pic>
          <p:nvPicPr>
            <p:cNvPr id="40" name="Picture 13"/>
            <p:cNvPicPr>
              <a:picLocks noChangeAspect="1"/>
            </p:cNvPicPr>
            <p:nvPr/>
          </p:nvPicPr>
          <p:blipFill>
            <a:blip r:embed="rId10"/>
            <a:srcRect/>
            <a:stretch>
              <a:fillRect/>
            </a:stretch>
          </p:blipFill>
          <p:spPr>
            <a:xfrm>
              <a:off x="4497576" y="6718469"/>
              <a:ext cx="5020080" cy="3089931"/>
            </a:xfrm>
            <a:prstGeom prst="rect">
              <a:avLst/>
            </a:prstGeom>
          </p:spPr>
        </p:pic>
        <p:sp>
          <p:nvSpPr>
            <p:cNvPr id="42" name="TextBox 10"/>
            <p:cNvSpPr txBox="1"/>
            <p:nvPr/>
          </p:nvSpPr>
          <p:spPr>
            <a:xfrm>
              <a:off x="4298685" y="8877300"/>
              <a:ext cx="2294595" cy="520655"/>
            </a:xfrm>
            <a:prstGeom prst="rect">
              <a:avLst/>
            </a:prstGeom>
          </p:spPr>
          <p:txBody>
            <a:bodyPr lIns="0" tIns="0" rIns="0" bIns="0" rtlCol="0" anchor="t">
              <a:spAutoFit/>
            </a:bodyPr>
            <a:lstStyle/>
            <a:p>
              <a:pPr algn="ctr">
                <a:lnSpc>
                  <a:spcPts val="2000"/>
                </a:lnSpc>
                <a:spcBef>
                  <a:spcPct val="0"/>
                </a:spcBef>
              </a:pPr>
              <a:r>
                <a:rPr lang="en-US" sz="2000" dirty="0">
                  <a:solidFill>
                    <a:srgbClr val="000000"/>
                  </a:solidFill>
                  <a:latin typeface="Poppins" panose="00000500000000000000" pitchFamily="2" charset="0"/>
                  <a:cs typeface="Poppins" panose="00000500000000000000" pitchFamily="2" charset="0"/>
                </a:rPr>
                <a:t>Chinese</a:t>
              </a:r>
            </a:p>
            <a:p>
              <a:pPr algn="ctr">
                <a:lnSpc>
                  <a:spcPts val="2000"/>
                </a:lnSpc>
                <a:spcBef>
                  <a:spcPct val="0"/>
                </a:spcBef>
              </a:pPr>
              <a:r>
                <a:rPr lang="en-US" sz="2000" dirty="0">
                  <a:solidFill>
                    <a:srgbClr val="000000"/>
                  </a:solidFill>
                  <a:latin typeface="Poppins" panose="00000500000000000000" pitchFamily="2" charset="0"/>
                  <a:cs typeface="Poppins" panose="00000500000000000000" pitchFamily="2" charset="0"/>
                </a:rPr>
                <a:t>Vaccines</a:t>
              </a:r>
            </a:p>
          </p:txBody>
        </p:sp>
      </p:grpSp>
      <p:grpSp>
        <p:nvGrpSpPr>
          <p:cNvPr id="44" name="Group 43"/>
          <p:cNvGrpSpPr/>
          <p:nvPr/>
        </p:nvGrpSpPr>
        <p:grpSpPr>
          <a:xfrm>
            <a:off x="9498606" y="6707863"/>
            <a:ext cx="5139386" cy="3100537"/>
            <a:chOff x="9498606" y="6707863"/>
            <a:chExt cx="5139386" cy="3100537"/>
          </a:xfrm>
        </p:grpSpPr>
        <p:pic>
          <p:nvPicPr>
            <p:cNvPr id="41" name="Picture 7"/>
            <p:cNvPicPr>
              <a:picLocks noChangeAspect="1"/>
            </p:cNvPicPr>
            <p:nvPr/>
          </p:nvPicPr>
          <p:blipFill>
            <a:blip r:embed="rId11"/>
            <a:srcRect/>
            <a:stretch>
              <a:fillRect/>
            </a:stretch>
          </p:blipFill>
          <p:spPr>
            <a:xfrm>
              <a:off x="9601200" y="6707863"/>
              <a:ext cx="5036792" cy="3100537"/>
            </a:xfrm>
            <a:prstGeom prst="rect">
              <a:avLst/>
            </a:prstGeom>
          </p:spPr>
        </p:pic>
        <p:sp>
          <p:nvSpPr>
            <p:cNvPr id="43" name="TextBox 14"/>
            <p:cNvSpPr txBox="1"/>
            <p:nvPr/>
          </p:nvSpPr>
          <p:spPr>
            <a:xfrm>
              <a:off x="9498606" y="8877300"/>
              <a:ext cx="2023813" cy="512961"/>
            </a:xfrm>
            <a:prstGeom prst="rect">
              <a:avLst/>
            </a:prstGeom>
          </p:spPr>
          <p:txBody>
            <a:bodyPr lIns="0" tIns="0" rIns="0" bIns="0" rtlCol="0" anchor="t">
              <a:spAutoFit/>
            </a:bodyPr>
            <a:lstStyle/>
            <a:p>
              <a:pPr algn="ctr">
                <a:lnSpc>
                  <a:spcPts val="2000"/>
                </a:lnSpc>
                <a:spcBef>
                  <a:spcPct val="0"/>
                </a:spcBef>
              </a:pPr>
              <a:r>
                <a:rPr lang="en-US" sz="2000" dirty="0">
                  <a:solidFill>
                    <a:srgbClr val="000000"/>
                  </a:solidFill>
                  <a:latin typeface="Poppins" panose="00000500000000000000" pitchFamily="2" charset="0"/>
                  <a:cs typeface="Poppins" panose="00000500000000000000" pitchFamily="2" charset="0"/>
                </a:rPr>
                <a:t>Indian Vaccines</a:t>
              </a:r>
            </a:p>
          </p:txBody>
        </p:sp>
      </p:grpSp>
    </p:spTree>
    <p:extLst>
      <p:ext uri="{BB962C8B-B14F-4D97-AF65-F5344CB8AC3E}">
        <p14:creationId xmlns:p14="http://schemas.microsoft.com/office/powerpoint/2010/main" val="2337084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848FC6DF-0A08-4366-B989-DA21BD068E24}"/>
              </a:ext>
            </a:extLst>
          </p:cNvPr>
          <p:cNvCxnSpPr>
            <a:cxnSpLocks/>
          </p:cNvCxnSpPr>
          <p:nvPr/>
        </p:nvCxnSpPr>
        <p:spPr>
          <a:xfrm>
            <a:off x="16002000" y="3978103"/>
            <a:ext cx="0" cy="2029871"/>
          </a:xfrm>
          <a:prstGeom prst="line">
            <a:avLst/>
          </a:prstGeom>
          <a:ln w="57150">
            <a:solidFill>
              <a:srgbClr val="5488C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8FBF37-ED5E-4133-A1F2-7195139936CD}"/>
              </a:ext>
            </a:extLst>
          </p:cNvPr>
          <p:cNvCxnSpPr/>
          <p:nvPr/>
        </p:nvCxnSpPr>
        <p:spPr>
          <a:xfrm>
            <a:off x="11582400" y="4152900"/>
            <a:ext cx="0" cy="1859927"/>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FDCB48-BD1D-47E7-AB39-0FE2928C74B3}"/>
              </a:ext>
            </a:extLst>
          </p:cNvPr>
          <p:cNvCxnSpPr>
            <a:cxnSpLocks/>
            <a:stCxn id="31" idx="2"/>
          </p:cNvCxnSpPr>
          <p:nvPr/>
        </p:nvCxnSpPr>
        <p:spPr>
          <a:xfrm>
            <a:off x="6887377" y="4144522"/>
            <a:ext cx="0" cy="3019579"/>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B36B09C-F3FD-46A5-8E5F-E792012ED720}"/>
              </a:ext>
            </a:extLst>
          </p:cNvPr>
          <p:cNvCxnSpPr/>
          <p:nvPr/>
        </p:nvCxnSpPr>
        <p:spPr>
          <a:xfrm>
            <a:off x="2209800" y="4138639"/>
            <a:ext cx="0" cy="1859927"/>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Group 4"/>
          <p:cNvGrpSpPr/>
          <p:nvPr/>
        </p:nvGrpSpPr>
        <p:grpSpPr>
          <a:xfrm>
            <a:off x="1183458" y="621013"/>
            <a:ext cx="8333446" cy="8333446"/>
            <a:chOff x="0" y="0"/>
            <a:chExt cx="13474384" cy="13474384"/>
          </a:xfrm>
        </p:grpSpPr>
        <p:grpSp>
          <p:nvGrpSpPr>
            <p:cNvPr id="11" name="Group 5"/>
            <p:cNvGrpSpPr/>
            <p:nvPr/>
          </p:nvGrpSpPr>
          <p:grpSpPr>
            <a:xfrm>
              <a:off x="0" y="0"/>
              <a:ext cx="13474384" cy="13474384"/>
              <a:chOff x="0" y="0"/>
              <a:chExt cx="6350000" cy="6350000"/>
            </a:xfrm>
          </p:grpSpPr>
          <p:sp>
            <p:nvSpPr>
              <p:cNvPr id="14"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nvGrpSpPr>
            <p:cNvPr id="12" name="Group 7"/>
            <p:cNvGrpSpPr/>
            <p:nvPr/>
          </p:nvGrpSpPr>
          <p:grpSpPr>
            <a:xfrm>
              <a:off x="1234732" y="1234732"/>
              <a:ext cx="11004920" cy="11004920"/>
              <a:chOff x="0" y="0"/>
              <a:chExt cx="6350000" cy="6350000"/>
            </a:xfrm>
          </p:grpSpPr>
          <p:sp>
            <p:nvSpPr>
              <p:cNvPr id="13"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grpSp>
        <p:nvGrpSpPr>
          <p:cNvPr id="27" name="Group 7"/>
          <p:cNvGrpSpPr/>
          <p:nvPr/>
        </p:nvGrpSpPr>
        <p:grpSpPr>
          <a:xfrm>
            <a:off x="685800" y="369867"/>
            <a:ext cx="6372382" cy="3406322"/>
            <a:chOff x="0" y="0"/>
            <a:chExt cx="10656440" cy="7334364"/>
          </a:xfrm>
        </p:grpSpPr>
        <p:grpSp>
          <p:nvGrpSpPr>
            <p:cNvPr id="28" name="Group 8"/>
            <p:cNvGrpSpPr/>
            <p:nvPr/>
          </p:nvGrpSpPr>
          <p:grpSpPr>
            <a:xfrm>
              <a:off x="0" y="0"/>
              <a:ext cx="10656440" cy="7334364"/>
              <a:chOff x="0" y="0"/>
              <a:chExt cx="2703578" cy="1860755"/>
            </a:xfrm>
          </p:grpSpPr>
          <p:sp>
            <p:nvSpPr>
              <p:cNvPr id="30" name="Freeform 9"/>
              <p:cNvSpPr/>
              <p:nvPr/>
            </p:nvSpPr>
            <p:spPr>
              <a:xfrm>
                <a:off x="0" y="0"/>
                <a:ext cx="2703578" cy="1860755"/>
              </a:xfrm>
              <a:custGeom>
                <a:avLst/>
                <a:gdLst/>
                <a:ahLst/>
                <a:cxnLst/>
                <a:rect l="l" t="t" r="r" b="b"/>
                <a:pathLst>
                  <a:path w="2703578" h="1860755">
                    <a:moveTo>
                      <a:pt x="2579118" y="1860755"/>
                    </a:moveTo>
                    <a:lnTo>
                      <a:pt x="124460" y="1860755"/>
                    </a:lnTo>
                    <a:cubicBezTo>
                      <a:pt x="55880" y="1860755"/>
                      <a:pt x="0" y="1804875"/>
                      <a:pt x="0" y="1736295"/>
                    </a:cubicBezTo>
                    <a:lnTo>
                      <a:pt x="0" y="124460"/>
                    </a:lnTo>
                    <a:cubicBezTo>
                      <a:pt x="0" y="55880"/>
                      <a:pt x="55880" y="0"/>
                      <a:pt x="124460" y="0"/>
                    </a:cubicBezTo>
                    <a:lnTo>
                      <a:pt x="2579118" y="0"/>
                    </a:lnTo>
                    <a:cubicBezTo>
                      <a:pt x="2647698" y="0"/>
                      <a:pt x="2703578" y="55880"/>
                      <a:pt x="2703578" y="124460"/>
                    </a:cubicBezTo>
                    <a:lnTo>
                      <a:pt x="2703578" y="1736295"/>
                    </a:lnTo>
                    <a:cubicBezTo>
                      <a:pt x="2703578" y="1804875"/>
                      <a:pt x="2647698" y="1860755"/>
                      <a:pt x="2579118" y="1860755"/>
                    </a:cubicBezTo>
                    <a:close/>
                  </a:path>
                </a:pathLst>
              </a:custGeom>
              <a:solidFill>
                <a:srgbClr val="09427D"/>
              </a:solidFill>
            </p:spPr>
          </p:sp>
        </p:grpSp>
        <p:sp>
          <p:nvSpPr>
            <p:cNvPr id="29" name="TextBox 10"/>
            <p:cNvSpPr txBox="1"/>
            <p:nvPr/>
          </p:nvSpPr>
          <p:spPr>
            <a:xfrm>
              <a:off x="1406788" y="955208"/>
              <a:ext cx="7842864" cy="2422801"/>
            </a:xfrm>
            <a:prstGeom prst="rect">
              <a:avLst/>
            </a:prstGeom>
          </p:spPr>
          <p:txBody>
            <a:bodyPr lIns="0" tIns="0" rIns="0" bIns="0" rtlCol="0" anchor="t">
              <a:spAutoFit/>
            </a:bodyPr>
            <a:lstStyle/>
            <a:p>
              <a:pPr algn="ctr">
                <a:lnSpc>
                  <a:spcPts val="7039"/>
                </a:lnSpc>
              </a:pPr>
              <a:r>
                <a:rPr lang="en-US" sz="6399" dirty="0">
                  <a:solidFill>
                    <a:srgbClr val="F5F5EF"/>
                  </a:solidFill>
                  <a:latin typeface="Now Bold"/>
                </a:rPr>
                <a:t>Experiment Step Works</a:t>
              </a:r>
            </a:p>
          </p:txBody>
        </p:sp>
      </p:grpSp>
      <p:sp>
        <p:nvSpPr>
          <p:cNvPr id="26" name="Rounded Rectangle 25"/>
          <p:cNvSpPr/>
          <p:nvPr/>
        </p:nvSpPr>
        <p:spPr>
          <a:xfrm>
            <a:off x="187631" y="3349499"/>
            <a:ext cx="4114800" cy="789140"/>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solidFill>
                  <a:srgbClr val="09427D"/>
                </a:solidFill>
                <a:latin typeface="AvantGarde Bk BT" panose="020B0402020202020204" pitchFamily="34" charset="0"/>
              </a:rPr>
              <a:t>Input Data</a:t>
            </a:r>
          </a:p>
        </p:txBody>
      </p:sp>
      <p:sp>
        <p:nvSpPr>
          <p:cNvPr id="31" name="Rounded Rectangle 30"/>
          <p:cNvSpPr/>
          <p:nvPr/>
        </p:nvSpPr>
        <p:spPr>
          <a:xfrm>
            <a:off x="4519322" y="3355382"/>
            <a:ext cx="4736109" cy="789140"/>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solidFill>
                  <a:srgbClr val="09427D"/>
                </a:solidFill>
                <a:latin typeface="AvantGarde Bk BT" panose="020B0402020202020204" pitchFamily="34" charset="0"/>
              </a:rPr>
              <a:t>Data Preprocessing</a:t>
            </a:r>
          </a:p>
        </p:txBody>
      </p:sp>
      <p:sp>
        <p:nvSpPr>
          <p:cNvPr id="33" name="Rounded Rectangle 32"/>
          <p:cNvSpPr/>
          <p:nvPr/>
        </p:nvSpPr>
        <p:spPr>
          <a:xfrm>
            <a:off x="9554392" y="3340082"/>
            <a:ext cx="4161608" cy="789140"/>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solidFill>
                  <a:srgbClr val="09427D"/>
                </a:solidFill>
                <a:latin typeface="AvantGarde Bk BT" panose="020B0402020202020204" pitchFamily="34" charset="0"/>
              </a:rPr>
              <a:t>Fitting Model</a:t>
            </a:r>
          </a:p>
        </p:txBody>
      </p:sp>
      <p:sp>
        <p:nvSpPr>
          <p:cNvPr id="34" name="Rounded Rectangle 33"/>
          <p:cNvSpPr/>
          <p:nvPr/>
        </p:nvSpPr>
        <p:spPr>
          <a:xfrm>
            <a:off x="14020800" y="3353207"/>
            <a:ext cx="4114800" cy="789140"/>
          </a:xfrm>
          <a:prstGeom prst="roundRect">
            <a:avLst>
              <a:gd name="adj" fmla="val 50000"/>
            </a:avLst>
          </a:prstGeom>
          <a:solidFill>
            <a:schemeClr val="accent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solidFill>
                  <a:schemeClr val="bg1"/>
                </a:solidFill>
                <a:latin typeface="AvantGarde Bk BT" panose="020B0402020202020204" pitchFamily="34" charset="0"/>
              </a:rPr>
              <a:t>Output Data</a:t>
            </a:r>
          </a:p>
        </p:txBody>
      </p:sp>
      <p:sp>
        <p:nvSpPr>
          <p:cNvPr id="95" name="Rectangle 94"/>
          <p:cNvSpPr/>
          <p:nvPr/>
        </p:nvSpPr>
        <p:spPr>
          <a:xfrm>
            <a:off x="402727" y="4456142"/>
            <a:ext cx="3663698" cy="1049934"/>
          </a:xfrm>
          <a:prstGeom prst="rect">
            <a:avLst/>
          </a:prstGeom>
          <a:solidFill>
            <a:schemeClr val="accent6">
              <a:lumMod val="75000"/>
            </a:schemeClr>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panose="00000500000000000000" pitchFamily="2" charset="0"/>
                <a:cs typeface="Poppins" panose="00000500000000000000" pitchFamily="2" charset="0"/>
              </a:rPr>
              <a:t>Group by Type Vaccines</a:t>
            </a:r>
          </a:p>
        </p:txBody>
      </p:sp>
      <p:sp>
        <p:nvSpPr>
          <p:cNvPr id="96" name="Rectangle 95"/>
          <p:cNvSpPr/>
          <p:nvPr/>
        </p:nvSpPr>
        <p:spPr>
          <a:xfrm>
            <a:off x="413182" y="5810773"/>
            <a:ext cx="3663698" cy="1049934"/>
          </a:xfrm>
          <a:prstGeom prst="rect">
            <a:avLst/>
          </a:prstGeom>
          <a:solidFill>
            <a:schemeClr val="accent6">
              <a:lumMod val="75000"/>
            </a:schemeClr>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panose="00000500000000000000" pitchFamily="2" charset="0"/>
                <a:cs typeface="Poppins" panose="00000500000000000000" pitchFamily="2" charset="0"/>
              </a:rPr>
              <a:t>Select by People Vaccinated /hundred</a:t>
            </a:r>
          </a:p>
        </p:txBody>
      </p:sp>
      <p:sp>
        <p:nvSpPr>
          <p:cNvPr id="97" name="Rectangle 96"/>
          <p:cNvSpPr/>
          <p:nvPr/>
        </p:nvSpPr>
        <p:spPr>
          <a:xfrm>
            <a:off x="5131398" y="4456142"/>
            <a:ext cx="3663698" cy="1049934"/>
          </a:xfrm>
          <a:prstGeom prst="rect">
            <a:avLst/>
          </a:prstGeom>
          <a:solidFill>
            <a:schemeClr val="accent6">
              <a:lumMod val="75000"/>
            </a:schemeClr>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panose="00000500000000000000" pitchFamily="2" charset="0"/>
                <a:cs typeface="Poppins" panose="00000500000000000000" pitchFamily="2" charset="0"/>
              </a:rPr>
              <a:t>Stationary Check</a:t>
            </a:r>
          </a:p>
        </p:txBody>
      </p:sp>
      <p:sp>
        <p:nvSpPr>
          <p:cNvPr id="98" name="Rectangle 97"/>
          <p:cNvSpPr/>
          <p:nvPr/>
        </p:nvSpPr>
        <p:spPr>
          <a:xfrm>
            <a:off x="5131398" y="5807968"/>
            <a:ext cx="3663698" cy="1049934"/>
          </a:xfrm>
          <a:prstGeom prst="rect">
            <a:avLst/>
          </a:prstGeom>
          <a:solidFill>
            <a:schemeClr val="accent6">
              <a:lumMod val="75000"/>
            </a:schemeClr>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panose="00000500000000000000" pitchFamily="2" charset="0"/>
                <a:cs typeface="Poppins" panose="00000500000000000000" pitchFamily="2" charset="0"/>
              </a:rPr>
              <a:t>Differencing</a:t>
            </a:r>
          </a:p>
        </p:txBody>
      </p:sp>
      <p:sp>
        <p:nvSpPr>
          <p:cNvPr id="99" name="Rectangle 98"/>
          <p:cNvSpPr/>
          <p:nvPr/>
        </p:nvSpPr>
        <p:spPr>
          <a:xfrm>
            <a:off x="5131398" y="7164101"/>
            <a:ext cx="3663698" cy="1049934"/>
          </a:xfrm>
          <a:prstGeom prst="rect">
            <a:avLst/>
          </a:prstGeom>
          <a:solidFill>
            <a:schemeClr val="accent6">
              <a:lumMod val="75000"/>
            </a:schemeClr>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panose="00000500000000000000" pitchFamily="2" charset="0"/>
                <a:cs typeface="Poppins" panose="00000500000000000000" pitchFamily="2" charset="0"/>
              </a:rPr>
              <a:t>Correlation Check</a:t>
            </a:r>
          </a:p>
        </p:txBody>
      </p:sp>
      <p:sp>
        <p:nvSpPr>
          <p:cNvPr id="100" name="Rectangle 99"/>
          <p:cNvSpPr/>
          <p:nvPr/>
        </p:nvSpPr>
        <p:spPr>
          <a:xfrm>
            <a:off x="9780751" y="4546037"/>
            <a:ext cx="3663698" cy="1049934"/>
          </a:xfrm>
          <a:prstGeom prst="rect">
            <a:avLst/>
          </a:prstGeom>
          <a:solidFill>
            <a:schemeClr val="accent6">
              <a:lumMod val="75000"/>
            </a:schemeClr>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panose="00000500000000000000" pitchFamily="2" charset="0"/>
                <a:cs typeface="Poppins" panose="00000500000000000000" pitchFamily="2" charset="0"/>
              </a:rPr>
              <a:t>Prophet and ARIMA Model</a:t>
            </a:r>
          </a:p>
        </p:txBody>
      </p:sp>
      <p:sp>
        <p:nvSpPr>
          <p:cNvPr id="101" name="Rectangle 100"/>
          <p:cNvSpPr/>
          <p:nvPr/>
        </p:nvSpPr>
        <p:spPr>
          <a:xfrm>
            <a:off x="9753600" y="5998566"/>
            <a:ext cx="3663698" cy="1049934"/>
          </a:xfrm>
          <a:prstGeom prst="rect">
            <a:avLst/>
          </a:prstGeom>
          <a:solidFill>
            <a:schemeClr val="accent6">
              <a:lumMod val="75000"/>
            </a:schemeClr>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Poppins" panose="00000500000000000000" pitchFamily="2" charset="0"/>
                <a:cs typeface="Poppins" panose="00000500000000000000" pitchFamily="2" charset="0"/>
              </a:rPr>
              <a:t>Daily Seasonality</a:t>
            </a:r>
          </a:p>
        </p:txBody>
      </p:sp>
      <p:sp>
        <p:nvSpPr>
          <p:cNvPr id="102" name="Rectangle 101"/>
          <p:cNvSpPr/>
          <p:nvPr/>
        </p:nvSpPr>
        <p:spPr>
          <a:xfrm>
            <a:off x="14243302" y="4523837"/>
            <a:ext cx="3663698" cy="1049934"/>
          </a:xfrm>
          <a:prstGeom prst="rect">
            <a:avLst/>
          </a:prstGeom>
          <a:solidFill>
            <a:srgbClr val="A3CEE3"/>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Poppins" panose="00000500000000000000" pitchFamily="2" charset="0"/>
                <a:cs typeface="Poppins" panose="00000500000000000000" pitchFamily="2" charset="0"/>
              </a:rPr>
              <a:t>Forecast vs. Actual</a:t>
            </a:r>
          </a:p>
        </p:txBody>
      </p:sp>
      <p:sp>
        <p:nvSpPr>
          <p:cNvPr id="103" name="Rectangle 102"/>
          <p:cNvSpPr/>
          <p:nvPr/>
        </p:nvSpPr>
        <p:spPr>
          <a:xfrm>
            <a:off x="14219239" y="5952382"/>
            <a:ext cx="3663698" cy="1049934"/>
          </a:xfrm>
          <a:prstGeom prst="rect">
            <a:avLst/>
          </a:prstGeom>
          <a:solidFill>
            <a:srgbClr val="A3CEE3"/>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Poppins" panose="00000500000000000000" pitchFamily="2" charset="0"/>
                <a:cs typeface="Poppins" panose="00000500000000000000" pitchFamily="2" charset="0"/>
              </a:rPr>
              <a:t>Future Prediction</a:t>
            </a:r>
          </a:p>
        </p:txBody>
      </p:sp>
      <p:grpSp>
        <p:nvGrpSpPr>
          <p:cNvPr id="104" name="Group 103"/>
          <p:cNvGrpSpPr/>
          <p:nvPr/>
        </p:nvGrpSpPr>
        <p:grpSpPr>
          <a:xfrm>
            <a:off x="12573000" y="489537"/>
            <a:ext cx="5051952" cy="838200"/>
            <a:chOff x="12016848" y="419100"/>
            <a:chExt cx="5051952" cy="838200"/>
          </a:xfrm>
        </p:grpSpPr>
        <p:sp>
          <p:nvSpPr>
            <p:cNvPr id="105" name="Rectangle 104"/>
            <p:cNvSpPr/>
            <p:nvPr/>
          </p:nvSpPr>
          <p:spPr>
            <a:xfrm>
              <a:off x="12016848" y="491073"/>
              <a:ext cx="4671472" cy="646331"/>
            </a:xfrm>
            <a:prstGeom prst="rect">
              <a:avLst/>
            </a:prstGeom>
          </p:spPr>
          <p:txBody>
            <a:bodyPr wrap="none">
              <a:spAutoFit/>
            </a:bodyPr>
            <a:lstStyle/>
            <a:p>
              <a:pPr algn="r"/>
              <a:r>
                <a:rPr lang="en-US" dirty="0">
                  <a:latin typeface="Poppins" panose="00000500000000000000" pitchFamily="2" charset="0"/>
                  <a:cs typeface="Poppins" panose="00000500000000000000" pitchFamily="2" charset="0"/>
                </a:rPr>
                <a:t>Forecasting Covid19 Vaccines | I3S 2021</a:t>
              </a:r>
            </a:p>
            <a:p>
              <a:pPr algn="r"/>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106" name="Rectangle 105"/>
            <p:cNvSpPr/>
            <p:nvPr/>
          </p:nvSpPr>
          <p:spPr>
            <a:xfrm>
              <a:off x="16969848" y="419100"/>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6764000" y="550576"/>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ight Arrow 107"/>
          <p:cNvSpPr/>
          <p:nvPr/>
        </p:nvSpPr>
        <p:spPr>
          <a:xfrm>
            <a:off x="3832547" y="3496480"/>
            <a:ext cx="762000" cy="495177"/>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1" name="Right Arrow 110"/>
          <p:cNvSpPr/>
          <p:nvPr/>
        </p:nvSpPr>
        <p:spPr>
          <a:xfrm>
            <a:off x="8915400" y="3482926"/>
            <a:ext cx="762000" cy="495177"/>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2" name="Right Arrow 111"/>
          <p:cNvSpPr/>
          <p:nvPr/>
        </p:nvSpPr>
        <p:spPr>
          <a:xfrm>
            <a:off x="13182600" y="3518483"/>
            <a:ext cx="762000" cy="495177"/>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pic>
        <p:nvPicPr>
          <p:cNvPr id="115"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754239" y="7484644"/>
            <a:ext cx="3518940" cy="2802356"/>
          </a:xfrm>
          <a:prstGeom prst="rect">
            <a:avLst/>
          </a:prstGeom>
        </p:spPr>
      </p:pic>
      <p:grpSp>
        <p:nvGrpSpPr>
          <p:cNvPr id="116" name="Group 115"/>
          <p:cNvGrpSpPr/>
          <p:nvPr/>
        </p:nvGrpSpPr>
        <p:grpSpPr>
          <a:xfrm>
            <a:off x="9293192" y="9351516"/>
            <a:ext cx="5415265" cy="592584"/>
            <a:chOff x="8333017" y="1407220"/>
            <a:chExt cx="5531779" cy="585265"/>
          </a:xfrm>
        </p:grpSpPr>
        <p:sp>
          <p:nvSpPr>
            <p:cNvPr id="118" name="Rectangle 117"/>
            <p:cNvSpPr/>
            <p:nvPr/>
          </p:nvSpPr>
          <p:spPr>
            <a:xfrm>
              <a:off x="9304771" y="1407220"/>
              <a:ext cx="4513258" cy="416320"/>
            </a:xfrm>
            <a:prstGeom prst="rect">
              <a:avLst/>
            </a:prstGeom>
          </p:spPr>
          <p:txBody>
            <a:bodyPr wrap="none">
              <a:spAutoFit/>
            </a:bodyPr>
            <a:lstStyle/>
            <a:p>
              <a:pPr>
                <a:lnSpc>
                  <a:spcPts val="2879"/>
                </a:lnSpc>
              </a:pPr>
              <a:r>
                <a:rPr lang="en-US" sz="1400" b="1" dirty="0">
                  <a:solidFill>
                    <a:srgbClr val="000000"/>
                  </a:solidFill>
                  <a:latin typeface="Poppins" panose="00000500000000000000" pitchFamily="2" charset="0"/>
                  <a:cs typeface="Poppins" panose="00000500000000000000" pitchFamily="2" charset="0"/>
                </a:rPr>
                <a:t>Dataset COVID-19 World Vaccination Progress</a:t>
              </a:r>
            </a:p>
          </p:txBody>
        </p:sp>
        <p:sp>
          <p:nvSpPr>
            <p:cNvPr id="119" name="Rectangle 118"/>
            <p:cNvSpPr/>
            <p:nvPr/>
          </p:nvSpPr>
          <p:spPr>
            <a:xfrm>
              <a:off x="8333017" y="1583259"/>
              <a:ext cx="5531779" cy="409226"/>
            </a:xfrm>
            <a:prstGeom prst="rect">
              <a:avLst/>
            </a:prstGeom>
          </p:spPr>
          <p:txBody>
            <a:bodyPr wrap="none">
              <a:spAutoFit/>
            </a:bodyPr>
            <a:lstStyle/>
            <a:p>
              <a:pPr>
                <a:lnSpc>
                  <a:spcPts val="2879"/>
                </a:lnSpc>
                <a:spcBef>
                  <a:spcPct val="0"/>
                </a:spcBef>
              </a:pPr>
              <a:r>
                <a:rPr lang="en-US" sz="1200" dirty="0">
                  <a:solidFill>
                    <a:srgbClr val="000000"/>
                  </a:solidFill>
                  <a:latin typeface="Poppins" panose="00000500000000000000" pitchFamily="2" charset="0"/>
                  <a:cs typeface="Poppins" panose="00000500000000000000" pitchFamily="2" charset="0"/>
                </a:rPr>
                <a:t>https://www.kaggle.com/gpreda/covid-world-vaccination-progress</a:t>
              </a:r>
            </a:p>
          </p:txBody>
        </p:sp>
      </p:grpSp>
    </p:spTree>
    <p:extLst>
      <p:ext uri="{BB962C8B-B14F-4D97-AF65-F5344CB8AC3E}">
        <p14:creationId xmlns:p14="http://schemas.microsoft.com/office/powerpoint/2010/main" val="159339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4"/>
          <p:cNvGrpSpPr/>
          <p:nvPr/>
        </p:nvGrpSpPr>
        <p:grpSpPr>
          <a:xfrm>
            <a:off x="-459436" y="266700"/>
            <a:ext cx="8670475" cy="8729606"/>
            <a:chOff x="0" y="0"/>
            <a:chExt cx="13474384" cy="13474384"/>
          </a:xfrm>
        </p:grpSpPr>
        <p:grpSp>
          <p:nvGrpSpPr>
            <p:cNvPr id="11" name="Group 5"/>
            <p:cNvGrpSpPr/>
            <p:nvPr/>
          </p:nvGrpSpPr>
          <p:grpSpPr>
            <a:xfrm>
              <a:off x="0" y="0"/>
              <a:ext cx="13474384" cy="13474384"/>
              <a:chOff x="0" y="0"/>
              <a:chExt cx="6350000" cy="6350000"/>
            </a:xfrm>
          </p:grpSpPr>
          <p:sp>
            <p:nvSpPr>
              <p:cNvPr id="14"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nvGrpSpPr>
            <p:cNvPr id="12" name="Group 7"/>
            <p:cNvGrpSpPr/>
            <p:nvPr/>
          </p:nvGrpSpPr>
          <p:grpSpPr>
            <a:xfrm>
              <a:off x="1234732" y="1234732"/>
              <a:ext cx="11004920" cy="11004920"/>
              <a:chOff x="0" y="0"/>
              <a:chExt cx="6350000" cy="6350000"/>
            </a:xfrm>
          </p:grpSpPr>
          <p:sp>
            <p:nvSpPr>
              <p:cNvPr id="13"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grpSp>
        <p:nvGrpSpPr>
          <p:cNvPr id="27" name="Group 7"/>
          <p:cNvGrpSpPr/>
          <p:nvPr/>
        </p:nvGrpSpPr>
        <p:grpSpPr>
          <a:xfrm>
            <a:off x="685800" y="1638299"/>
            <a:ext cx="6372382" cy="2137889"/>
            <a:chOff x="0" y="0"/>
            <a:chExt cx="10656440" cy="7334364"/>
          </a:xfrm>
        </p:grpSpPr>
        <p:grpSp>
          <p:nvGrpSpPr>
            <p:cNvPr id="28" name="Group 8"/>
            <p:cNvGrpSpPr/>
            <p:nvPr/>
          </p:nvGrpSpPr>
          <p:grpSpPr>
            <a:xfrm>
              <a:off x="0" y="0"/>
              <a:ext cx="10656440" cy="7334364"/>
              <a:chOff x="0" y="0"/>
              <a:chExt cx="2703578" cy="1860755"/>
            </a:xfrm>
          </p:grpSpPr>
          <p:sp>
            <p:nvSpPr>
              <p:cNvPr id="30" name="Freeform 9"/>
              <p:cNvSpPr/>
              <p:nvPr/>
            </p:nvSpPr>
            <p:spPr>
              <a:xfrm>
                <a:off x="0" y="0"/>
                <a:ext cx="2703578" cy="1860755"/>
              </a:xfrm>
              <a:custGeom>
                <a:avLst/>
                <a:gdLst/>
                <a:ahLst/>
                <a:cxnLst/>
                <a:rect l="l" t="t" r="r" b="b"/>
                <a:pathLst>
                  <a:path w="2703578" h="1860755">
                    <a:moveTo>
                      <a:pt x="2579118" y="1860755"/>
                    </a:moveTo>
                    <a:lnTo>
                      <a:pt x="124460" y="1860755"/>
                    </a:lnTo>
                    <a:cubicBezTo>
                      <a:pt x="55880" y="1860755"/>
                      <a:pt x="0" y="1804875"/>
                      <a:pt x="0" y="1736295"/>
                    </a:cubicBezTo>
                    <a:lnTo>
                      <a:pt x="0" y="124460"/>
                    </a:lnTo>
                    <a:cubicBezTo>
                      <a:pt x="0" y="55880"/>
                      <a:pt x="55880" y="0"/>
                      <a:pt x="124460" y="0"/>
                    </a:cubicBezTo>
                    <a:lnTo>
                      <a:pt x="2579118" y="0"/>
                    </a:lnTo>
                    <a:cubicBezTo>
                      <a:pt x="2647698" y="0"/>
                      <a:pt x="2703578" y="55880"/>
                      <a:pt x="2703578" y="124460"/>
                    </a:cubicBezTo>
                    <a:lnTo>
                      <a:pt x="2703578" y="1736295"/>
                    </a:lnTo>
                    <a:cubicBezTo>
                      <a:pt x="2703578" y="1804875"/>
                      <a:pt x="2647698" y="1860755"/>
                      <a:pt x="2579118" y="1860755"/>
                    </a:cubicBezTo>
                    <a:close/>
                  </a:path>
                </a:pathLst>
              </a:custGeom>
              <a:solidFill>
                <a:srgbClr val="09427D"/>
              </a:solidFill>
            </p:spPr>
          </p:sp>
        </p:grpSp>
        <p:sp>
          <p:nvSpPr>
            <p:cNvPr id="29" name="TextBox 10"/>
            <p:cNvSpPr txBox="1"/>
            <p:nvPr/>
          </p:nvSpPr>
          <p:spPr>
            <a:xfrm>
              <a:off x="1406788" y="801183"/>
              <a:ext cx="7842864" cy="2915849"/>
            </a:xfrm>
            <a:prstGeom prst="rect">
              <a:avLst/>
            </a:prstGeom>
          </p:spPr>
          <p:txBody>
            <a:bodyPr lIns="0" tIns="0" rIns="0" bIns="0" rtlCol="0" anchor="t">
              <a:spAutoFit/>
            </a:bodyPr>
            <a:lstStyle/>
            <a:p>
              <a:pPr algn="ctr"/>
              <a:r>
                <a:rPr lang="en-US" sz="4400" dirty="0">
                  <a:solidFill>
                    <a:srgbClr val="F5F5EF"/>
                  </a:solidFill>
                  <a:latin typeface="Now Bold"/>
                </a:rPr>
                <a:t>Data Preprocessing</a:t>
              </a:r>
            </a:p>
          </p:txBody>
        </p:sp>
      </p:grpSp>
      <p:grpSp>
        <p:nvGrpSpPr>
          <p:cNvPr id="104" name="Group 103"/>
          <p:cNvGrpSpPr/>
          <p:nvPr/>
        </p:nvGrpSpPr>
        <p:grpSpPr>
          <a:xfrm>
            <a:off x="12573000" y="489537"/>
            <a:ext cx="5051952" cy="838200"/>
            <a:chOff x="12016848" y="419100"/>
            <a:chExt cx="5051952" cy="838200"/>
          </a:xfrm>
        </p:grpSpPr>
        <p:sp>
          <p:nvSpPr>
            <p:cNvPr id="105" name="Rectangle 104"/>
            <p:cNvSpPr/>
            <p:nvPr/>
          </p:nvSpPr>
          <p:spPr>
            <a:xfrm>
              <a:off x="12016848" y="491073"/>
              <a:ext cx="4671472" cy="646331"/>
            </a:xfrm>
            <a:prstGeom prst="rect">
              <a:avLst/>
            </a:prstGeom>
          </p:spPr>
          <p:txBody>
            <a:bodyPr wrap="none">
              <a:spAutoFit/>
            </a:bodyPr>
            <a:lstStyle/>
            <a:p>
              <a:pPr algn="r"/>
              <a:r>
                <a:rPr lang="en-US" dirty="0">
                  <a:latin typeface="Poppins" panose="00000500000000000000" pitchFamily="2" charset="0"/>
                  <a:cs typeface="Poppins" panose="00000500000000000000" pitchFamily="2" charset="0"/>
                </a:rPr>
                <a:t>Forecasting Covid19 Vaccines | I3S 2021</a:t>
              </a:r>
            </a:p>
            <a:p>
              <a:pPr algn="r"/>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106" name="Rectangle 105"/>
            <p:cNvSpPr/>
            <p:nvPr/>
          </p:nvSpPr>
          <p:spPr>
            <a:xfrm>
              <a:off x="16969848" y="419100"/>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6764000" y="550576"/>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FB47FFF8-7202-46AB-A7E4-523350EC24E9}"/>
              </a:ext>
            </a:extLst>
          </p:cNvPr>
          <p:cNvPicPr>
            <a:picLocks noChangeAspect="1"/>
          </p:cNvPicPr>
          <p:nvPr/>
        </p:nvPicPr>
        <p:blipFill>
          <a:blip r:embed="rId2"/>
          <a:srcRect/>
          <a:stretch>
            <a:fillRect/>
          </a:stretch>
        </p:blipFill>
        <p:spPr>
          <a:xfrm>
            <a:off x="666750" y="3407078"/>
            <a:ext cx="8052279" cy="3398442"/>
          </a:xfrm>
          <a:prstGeom prst="rect">
            <a:avLst/>
          </a:prstGeom>
        </p:spPr>
      </p:pic>
      <p:pic>
        <p:nvPicPr>
          <p:cNvPr id="40" name="Picture 39">
            <a:extLst>
              <a:ext uri="{FF2B5EF4-FFF2-40B4-BE49-F238E27FC236}">
                <a16:creationId xmlns:a16="http://schemas.microsoft.com/office/drawing/2014/main" id="{E552FEA4-30FF-4654-930D-BD73DC403AF2}"/>
              </a:ext>
            </a:extLst>
          </p:cNvPr>
          <p:cNvPicPr>
            <a:picLocks noChangeAspect="1"/>
          </p:cNvPicPr>
          <p:nvPr/>
        </p:nvPicPr>
        <p:blipFill>
          <a:blip r:embed="rId3"/>
          <a:srcRect/>
          <a:stretch>
            <a:fillRect/>
          </a:stretch>
        </p:blipFill>
        <p:spPr>
          <a:xfrm>
            <a:off x="8920736" y="3407078"/>
            <a:ext cx="8039985" cy="3392900"/>
          </a:xfrm>
          <a:prstGeom prst="rect">
            <a:avLst/>
          </a:prstGeom>
        </p:spPr>
      </p:pic>
      <p:sp>
        <p:nvSpPr>
          <p:cNvPr id="43" name="Rounded Rectangle 27">
            <a:extLst>
              <a:ext uri="{FF2B5EF4-FFF2-40B4-BE49-F238E27FC236}">
                <a16:creationId xmlns:a16="http://schemas.microsoft.com/office/drawing/2014/main" id="{5BE05C0C-A53C-4FF5-AF46-A72675A8FB0B}"/>
              </a:ext>
            </a:extLst>
          </p:cNvPr>
          <p:cNvSpPr/>
          <p:nvPr/>
        </p:nvSpPr>
        <p:spPr>
          <a:xfrm>
            <a:off x="2743200" y="7153422"/>
            <a:ext cx="4724400" cy="751609"/>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chemeClr val="bg1"/>
                </a:solidFill>
                <a:latin typeface="AvantGarde Bk BT" panose="020B0402020202020204" pitchFamily="34" charset="0"/>
              </a:rPr>
              <a:t>Before Differencing</a:t>
            </a:r>
          </a:p>
        </p:txBody>
      </p:sp>
      <p:sp>
        <p:nvSpPr>
          <p:cNvPr id="44" name="Rounded Rectangle 27">
            <a:extLst>
              <a:ext uri="{FF2B5EF4-FFF2-40B4-BE49-F238E27FC236}">
                <a16:creationId xmlns:a16="http://schemas.microsoft.com/office/drawing/2014/main" id="{EAC10550-C644-4F9F-B335-6737158231D0}"/>
              </a:ext>
            </a:extLst>
          </p:cNvPr>
          <p:cNvSpPr/>
          <p:nvPr/>
        </p:nvSpPr>
        <p:spPr>
          <a:xfrm>
            <a:off x="11125200" y="7153422"/>
            <a:ext cx="4724400" cy="751609"/>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chemeClr val="bg1"/>
                </a:solidFill>
                <a:latin typeface="AvantGarde Bk BT" panose="020B0402020202020204" pitchFamily="34" charset="0"/>
              </a:rPr>
              <a:t>After Differencing</a:t>
            </a:r>
          </a:p>
        </p:txBody>
      </p:sp>
    </p:spTree>
    <p:extLst>
      <p:ext uri="{BB962C8B-B14F-4D97-AF65-F5344CB8AC3E}">
        <p14:creationId xmlns:p14="http://schemas.microsoft.com/office/powerpoint/2010/main" val="915184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9D1FCDD-5443-48B2-92E3-03CF53DDD1F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36337" y="3390900"/>
            <a:ext cx="9982200" cy="5410200"/>
          </a:xfrm>
          <a:prstGeom prst="rect">
            <a:avLst/>
          </a:prstGeom>
          <a:noFill/>
          <a:ln>
            <a:noFill/>
          </a:ln>
        </p:spPr>
      </p:pic>
      <p:grpSp>
        <p:nvGrpSpPr>
          <p:cNvPr id="15" name="Group 4">
            <a:extLst>
              <a:ext uri="{FF2B5EF4-FFF2-40B4-BE49-F238E27FC236}">
                <a16:creationId xmlns:a16="http://schemas.microsoft.com/office/drawing/2014/main" id="{6AB7CA4F-0BC6-4218-92B5-AE34A36466DD}"/>
              </a:ext>
            </a:extLst>
          </p:cNvPr>
          <p:cNvGrpSpPr/>
          <p:nvPr/>
        </p:nvGrpSpPr>
        <p:grpSpPr>
          <a:xfrm>
            <a:off x="441734" y="1840815"/>
            <a:ext cx="7976947" cy="8031348"/>
            <a:chOff x="0" y="0"/>
            <a:chExt cx="13474384" cy="13474384"/>
          </a:xfrm>
        </p:grpSpPr>
        <p:grpSp>
          <p:nvGrpSpPr>
            <p:cNvPr id="16" name="Group 5">
              <a:extLst>
                <a:ext uri="{FF2B5EF4-FFF2-40B4-BE49-F238E27FC236}">
                  <a16:creationId xmlns:a16="http://schemas.microsoft.com/office/drawing/2014/main" id="{0CBF9EF4-DE59-456C-A101-0247092E8C6B}"/>
                </a:ext>
              </a:extLst>
            </p:cNvPr>
            <p:cNvGrpSpPr/>
            <p:nvPr/>
          </p:nvGrpSpPr>
          <p:grpSpPr>
            <a:xfrm>
              <a:off x="0" y="0"/>
              <a:ext cx="13474384" cy="13474384"/>
              <a:chOff x="0" y="0"/>
              <a:chExt cx="6350000" cy="6350000"/>
            </a:xfrm>
          </p:grpSpPr>
          <p:sp>
            <p:nvSpPr>
              <p:cNvPr id="19" name="Freeform 6">
                <a:extLst>
                  <a:ext uri="{FF2B5EF4-FFF2-40B4-BE49-F238E27FC236}">
                    <a16:creationId xmlns:a16="http://schemas.microsoft.com/office/drawing/2014/main" id="{4F183163-DA9D-4D12-9BAE-CC2869FD3E0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nvGrpSpPr>
            <p:cNvPr id="17" name="Group 7">
              <a:extLst>
                <a:ext uri="{FF2B5EF4-FFF2-40B4-BE49-F238E27FC236}">
                  <a16:creationId xmlns:a16="http://schemas.microsoft.com/office/drawing/2014/main" id="{C64A1C85-D5DE-408E-A0AC-DC3BB8D77127}"/>
                </a:ext>
              </a:extLst>
            </p:cNvPr>
            <p:cNvGrpSpPr/>
            <p:nvPr/>
          </p:nvGrpSpPr>
          <p:grpSpPr>
            <a:xfrm>
              <a:off x="1234732" y="1234732"/>
              <a:ext cx="11004920" cy="11004920"/>
              <a:chOff x="0" y="0"/>
              <a:chExt cx="6350000" cy="6350000"/>
            </a:xfrm>
          </p:grpSpPr>
          <p:sp>
            <p:nvSpPr>
              <p:cNvPr id="18" name="Freeform 8">
                <a:extLst>
                  <a:ext uri="{FF2B5EF4-FFF2-40B4-BE49-F238E27FC236}">
                    <a16:creationId xmlns:a16="http://schemas.microsoft.com/office/drawing/2014/main" id="{A1E2CDF5-6614-412F-9703-F021533510A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grpSp>
        <p:nvGrpSpPr>
          <p:cNvPr id="2" name="Group 7">
            <a:extLst>
              <a:ext uri="{FF2B5EF4-FFF2-40B4-BE49-F238E27FC236}">
                <a16:creationId xmlns:a16="http://schemas.microsoft.com/office/drawing/2014/main" id="{E3204322-9805-45F6-9005-58DA5972A45C}"/>
              </a:ext>
            </a:extLst>
          </p:cNvPr>
          <p:cNvGrpSpPr/>
          <p:nvPr/>
        </p:nvGrpSpPr>
        <p:grpSpPr>
          <a:xfrm>
            <a:off x="1252459" y="3428323"/>
            <a:ext cx="6372382" cy="2137889"/>
            <a:chOff x="0" y="0"/>
            <a:chExt cx="10656440" cy="7334364"/>
          </a:xfrm>
        </p:grpSpPr>
        <p:grpSp>
          <p:nvGrpSpPr>
            <p:cNvPr id="3" name="Group 8">
              <a:extLst>
                <a:ext uri="{FF2B5EF4-FFF2-40B4-BE49-F238E27FC236}">
                  <a16:creationId xmlns:a16="http://schemas.microsoft.com/office/drawing/2014/main" id="{686B5F5E-932E-43AC-80D1-34D2CEDF4B5D}"/>
                </a:ext>
              </a:extLst>
            </p:cNvPr>
            <p:cNvGrpSpPr/>
            <p:nvPr/>
          </p:nvGrpSpPr>
          <p:grpSpPr>
            <a:xfrm>
              <a:off x="0" y="0"/>
              <a:ext cx="10656440" cy="7334364"/>
              <a:chOff x="0" y="0"/>
              <a:chExt cx="2703578" cy="1860755"/>
            </a:xfrm>
          </p:grpSpPr>
          <p:sp>
            <p:nvSpPr>
              <p:cNvPr id="5" name="Freeform 9">
                <a:extLst>
                  <a:ext uri="{FF2B5EF4-FFF2-40B4-BE49-F238E27FC236}">
                    <a16:creationId xmlns:a16="http://schemas.microsoft.com/office/drawing/2014/main" id="{E8A5288D-CC81-43EA-AC29-4E1B4CD15096}"/>
                  </a:ext>
                </a:extLst>
              </p:cNvPr>
              <p:cNvSpPr/>
              <p:nvPr/>
            </p:nvSpPr>
            <p:spPr>
              <a:xfrm>
                <a:off x="0" y="0"/>
                <a:ext cx="2703578" cy="1860755"/>
              </a:xfrm>
              <a:custGeom>
                <a:avLst/>
                <a:gdLst/>
                <a:ahLst/>
                <a:cxnLst/>
                <a:rect l="l" t="t" r="r" b="b"/>
                <a:pathLst>
                  <a:path w="2703578" h="1860755">
                    <a:moveTo>
                      <a:pt x="2579118" y="1860755"/>
                    </a:moveTo>
                    <a:lnTo>
                      <a:pt x="124460" y="1860755"/>
                    </a:lnTo>
                    <a:cubicBezTo>
                      <a:pt x="55880" y="1860755"/>
                      <a:pt x="0" y="1804875"/>
                      <a:pt x="0" y="1736295"/>
                    </a:cubicBezTo>
                    <a:lnTo>
                      <a:pt x="0" y="124460"/>
                    </a:lnTo>
                    <a:cubicBezTo>
                      <a:pt x="0" y="55880"/>
                      <a:pt x="55880" y="0"/>
                      <a:pt x="124460" y="0"/>
                    </a:cubicBezTo>
                    <a:lnTo>
                      <a:pt x="2579118" y="0"/>
                    </a:lnTo>
                    <a:cubicBezTo>
                      <a:pt x="2647698" y="0"/>
                      <a:pt x="2703578" y="55880"/>
                      <a:pt x="2703578" y="124460"/>
                    </a:cubicBezTo>
                    <a:lnTo>
                      <a:pt x="2703578" y="1736295"/>
                    </a:lnTo>
                    <a:cubicBezTo>
                      <a:pt x="2703578" y="1804875"/>
                      <a:pt x="2647698" y="1860755"/>
                      <a:pt x="2579118" y="1860755"/>
                    </a:cubicBezTo>
                    <a:close/>
                  </a:path>
                </a:pathLst>
              </a:custGeom>
              <a:solidFill>
                <a:srgbClr val="09427D"/>
              </a:solidFill>
            </p:spPr>
          </p:sp>
        </p:grpSp>
        <p:sp>
          <p:nvSpPr>
            <p:cNvPr id="4" name="TextBox 10">
              <a:extLst>
                <a:ext uri="{FF2B5EF4-FFF2-40B4-BE49-F238E27FC236}">
                  <a16:creationId xmlns:a16="http://schemas.microsoft.com/office/drawing/2014/main" id="{4788EA83-81D2-4433-BC26-CCB72DE0C334}"/>
                </a:ext>
              </a:extLst>
            </p:cNvPr>
            <p:cNvSpPr txBox="1"/>
            <p:nvPr/>
          </p:nvSpPr>
          <p:spPr>
            <a:xfrm>
              <a:off x="1406788" y="801182"/>
              <a:ext cx="7842864" cy="4645854"/>
            </a:xfrm>
            <a:prstGeom prst="rect">
              <a:avLst/>
            </a:prstGeom>
          </p:spPr>
          <p:txBody>
            <a:bodyPr lIns="0" tIns="0" rIns="0" bIns="0" rtlCol="0" anchor="t">
              <a:spAutoFit/>
            </a:bodyPr>
            <a:lstStyle/>
            <a:p>
              <a:pPr algn="ctr"/>
              <a:r>
                <a:rPr lang="en-US" sz="4400" dirty="0">
                  <a:solidFill>
                    <a:srgbClr val="F5F5EF"/>
                  </a:solidFill>
                  <a:latin typeface="Now Bold"/>
                </a:rPr>
                <a:t>Forecast and Actual ARIMA</a:t>
              </a:r>
            </a:p>
          </p:txBody>
        </p:sp>
      </p:grpSp>
      <p:sp>
        <p:nvSpPr>
          <p:cNvPr id="6" name="Rounded Rectangle 27">
            <a:extLst>
              <a:ext uri="{FF2B5EF4-FFF2-40B4-BE49-F238E27FC236}">
                <a16:creationId xmlns:a16="http://schemas.microsoft.com/office/drawing/2014/main" id="{253B03ED-6501-4766-B0BE-B75F9A2C28FD}"/>
              </a:ext>
            </a:extLst>
          </p:cNvPr>
          <p:cNvSpPr/>
          <p:nvPr/>
        </p:nvSpPr>
        <p:spPr>
          <a:xfrm>
            <a:off x="2057400" y="5104880"/>
            <a:ext cx="4724400" cy="751609"/>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solidFill>
                  <a:srgbClr val="09427D"/>
                </a:solidFill>
                <a:latin typeface="AvantGarde Bk BT" panose="020B0402020202020204" pitchFamily="34" charset="0"/>
              </a:rPr>
              <a:t>Future Forecast until June 1, 2021</a:t>
            </a:r>
          </a:p>
        </p:txBody>
      </p:sp>
      <p:sp>
        <p:nvSpPr>
          <p:cNvPr id="7" name="Rounded Rectangle 27">
            <a:extLst>
              <a:ext uri="{FF2B5EF4-FFF2-40B4-BE49-F238E27FC236}">
                <a16:creationId xmlns:a16="http://schemas.microsoft.com/office/drawing/2014/main" id="{5D18B822-107C-485E-91B3-5D613D255CF7}"/>
              </a:ext>
            </a:extLst>
          </p:cNvPr>
          <p:cNvSpPr/>
          <p:nvPr/>
        </p:nvSpPr>
        <p:spPr>
          <a:xfrm>
            <a:off x="2076450" y="6048677"/>
            <a:ext cx="4724400" cy="751609"/>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solidFill>
                  <a:srgbClr val="09427D"/>
                </a:solidFill>
                <a:latin typeface="AvantGarde Bk BT" panose="020B0402020202020204" pitchFamily="34" charset="0"/>
              </a:rPr>
              <a:t>Daily Seasonality</a:t>
            </a:r>
          </a:p>
        </p:txBody>
      </p:sp>
      <p:sp>
        <p:nvSpPr>
          <p:cNvPr id="8" name="Rounded Rectangle 27">
            <a:extLst>
              <a:ext uri="{FF2B5EF4-FFF2-40B4-BE49-F238E27FC236}">
                <a16:creationId xmlns:a16="http://schemas.microsoft.com/office/drawing/2014/main" id="{D59BF85A-75F3-4F24-9312-3A086CD5DD11}"/>
              </a:ext>
            </a:extLst>
          </p:cNvPr>
          <p:cNvSpPr/>
          <p:nvPr/>
        </p:nvSpPr>
        <p:spPr>
          <a:xfrm>
            <a:off x="2076450" y="7003135"/>
            <a:ext cx="4724400" cy="751609"/>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solidFill>
                  <a:srgbClr val="09427D"/>
                </a:solidFill>
                <a:latin typeface="AvantGarde Bk BT" panose="020B0402020202020204" pitchFamily="34" charset="0"/>
              </a:rPr>
              <a:t>Sinopharm and Sinovac</a:t>
            </a:r>
          </a:p>
        </p:txBody>
      </p:sp>
      <p:sp>
        <p:nvSpPr>
          <p:cNvPr id="9" name="Rounded Rectangle 27">
            <a:extLst>
              <a:ext uri="{FF2B5EF4-FFF2-40B4-BE49-F238E27FC236}">
                <a16:creationId xmlns:a16="http://schemas.microsoft.com/office/drawing/2014/main" id="{B1E15404-02A7-4D2A-8CC8-BC56C5BD7D6B}"/>
              </a:ext>
            </a:extLst>
          </p:cNvPr>
          <p:cNvSpPr/>
          <p:nvPr/>
        </p:nvSpPr>
        <p:spPr>
          <a:xfrm>
            <a:off x="2095500" y="7957593"/>
            <a:ext cx="4724400" cy="751609"/>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solidFill>
                  <a:srgbClr val="09427D"/>
                </a:solidFill>
                <a:latin typeface="AvantGarde Bk BT" panose="020B0402020202020204" pitchFamily="34" charset="0"/>
              </a:rPr>
              <a:t>Total Vaccinations per Hundred</a:t>
            </a:r>
          </a:p>
        </p:txBody>
      </p:sp>
      <p:grpSp>
        <p:nvGrpSpPr>
          <p:cNvPr id="11" name="Group 2">
            <a:extLst>
              <a:ext uri="{FF2B5EF4-FFF2-40B4-BE49-F238E27FC236}">
                <a16:creationId xmlns:a16="http://schemas.microsoft.com/office/drawing/2014/main" id="{DD79410A-E2CE-41EE-8A78-00CE1A7AA297}"/>
              </a:ext>
            </a:extLst>
          </p:cNvPr>
          <p:cNvGrpSpPr/>
          <p:nvPr/>
        </p:nvGrpSpPr>
        <p:grpSpPr>
          <a:xfrm>
            <a:off x="9561073" y="1104900"/>
            <a:ext cx="7827911" cy="1569582"/>
            <a:chOff x="0" y="0"/>
            <a:chExt cx="6186311" cy="1542856"/>
          </a:xfrm>
          <a:solidFill>
            <a:srgbClr val="09427D"/>
          </a:solidFill>
          <a:scene3d>
            <a:camera prst="perspectiveLeft"/>
            <a:lightRig rig="threePt" dir="t"/>
          </a:scene3d>
        </p:grpSpPr>
        <p:sp>
          <p:nvSpPr>
            <p:cNvPr id="12" name="Freeform 3">
              <a:extLst>
                <a:ext uri="{FF2B5EF4-FFF2-40B4-BE49-F238E27FC236}">
                  <a16:creationId xmlns:a16="http://schemas.microsoft.com/office/drawing/2014/main" id="{D27226D5-6438-4B8C-A853-14F331AC3E0C}"/>
                </a:ext>
              </a:extLst>
            </p:cNvPr>
            <p:cNvSpPr/>
            <p:nvPr/>
          </p:nvSpPr>
          <p:spPr>
            <a:xfrm>
              <a:off x="0" y="0"/>
              <a:ext cx="6186311" cy="1542856"/>
            </a:xfrm>
            <a:custGeom>
              <a:avLst/>
              <a:gdLst/>
              <a:ahLst/>
              <a:cxnLst/>
              <a:rect l="l" t="t" r="r" b="b"/>
              <a:pathLst>
                <a:path w="6186311" h="1542856">
                  <a:moveTo>
                    <a:pt x="6061851" y="1542856"/>
                  </a:moveTo>
                  <a:lnTo>
                    <a:pt x="124460" y="1542856"/>
                  </a:lnTo>
                  <a:cubicBezTo>
                    <a:pt x="55880" y="1542856"/>
                    <a:pt x="0" y="1486976"/>
                    <a:pt x="0" y="1418395"/>
                  </a:cubicBezTo>
                  <a:lnTo>
                    <a:pt x="0" y="124460"/>
                  </a:lnTo>
                  <a:cubicBezTo>
                    <a:pt x="0" y="55880"/>
                    <a:pt x="55880" y="0"/>
                    <a:pt x="124460" y="0"/>
                  </a:cubicBezTo>
                  <a:lnTo>
                    <a:pt x="6061851" y="0"/>
                  </a:lnTo>
                  <a:cubicBezTo>
                    <a:pt x="6130431" y="0"/>
                    <a:pt x="6186311" y="55880"/>
                    <a:pt x="6186311" y="124460"/>
                  </a:cubicBezTo>
                  <a:lnTo>
                    <a:pt x="6186311" y="1418396"/>
                  </a:lnTo>
                  <a:cubicBezTo>
                    <a:pt x="6186311" y="1486976"/>
                    <a:pt x="6130431" y="1542856"/>
                    <a:pt x="6061851" y="1542856"/>
                  </a:cubicBezTo>
                  <a:close/>
                </a:path>
              </a:pathLst>
            </a:custGeom>
            <a:grpFill/>
          </p:spPr>
        </p:sp>
      </p:grpSp>
      <p:pic>
        <p:nvPicPr>
          <p:cNvPr id="13" name="图片 23">
            <a:extLst>
              <a:ext uri="{FF2B5EF4-FFF2-40B4-BE49-F238E27FC236}">
                <a16:creationId xmlns:a16="http://schemas.microsoft.com/office/drawing/2014/main" id="{9EE925BD-2A4D-4034-85E7-005F9E6C30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8704431" y="644740"/>
            <a:ext cx="2646937" cy="2489901"/>
          </a:xfrm>
          <a:prstGeom prst="rect">
            <a:avLst/>
          </a:prstGeom>
          <a:ln>
            <a:noFill/>
          </a:ln>
          <a:effectLst>
            <a:outerShdw blurRad="292100" dist="139700" dir="2700000" algn="tl" rotWithShape="0">
              <a:srgbClr val="333333">
                <a:alpha val="65000"/>
              </a:srgbClr>
            </a:outerShdw>
          </a:effectLst>
        </p:spPr>
      </p:pic>
      <p:sp>
        <p:nvSpPr>
          <p:cNvPr id="14" name="TextBox 10">
            <a:extLst>
              <a:ext uri="{FF2B5EF4-FFF2-40B4-BE49-F238E27FC236}">
                <a16:creationId xmlns:a16="http://schemas.microsoft.com/office/drawing/2014/main" id="{219B823B-FAA8-473E-BA94-537DA2B35121}"/>
              </a:ext>
            </a:extLst>
          </p:cNvPr>
          <p:cNvSpPr txBox="1"/>
          <p:nvPr/>
        </p:nvSpPr>
        <p:spPr>
          <a:xfrm>
            <a:off x="10668000" y="1397247"/>
            <a:ext cx="6435234" cy="984885"/>
          </a:xfrm>
          <a:prstGeom prst="rect">
            <a:avLst/>
          </a:prstGeom>
        </p:spPr>
        <p:txBody>
          <a:bodyPr wrap="square" lIns="0" tIns="0" rIns="0" bIns="0" rtlCol="0" anchor="t">
            <a:spAutoFit/>
          </a:bodyPr>
          <a:lstStyle/>
          <a:p>
            <a:pPr algn="r"/>
            <a:r>
              <a:rPr lang="en-US" sz="3200" dirty="0">
                <a:solidFill>
                  <a:srgbClr val="F5F5EF"/>
                </a:solidFill>
                <a:latin typeface="Now Bold"/>
              </a:rPr>
              <a:t>Prophet Deep Learning </a:t>
            </a:r>
          </a:p>
          <a:p>
            <a:pPr algn="r"/>
            <a:r>
              <a:rPr lang="en-US" sz="3200" dirty="0">
                <a:solidFill>
                  <a:srgbClr val="F5F5EF"/>
                </a:solidFill>
                <a:latin typeface="Now Bold"/>
              </a:rPr>
              <a:t>Implementation</a:t>
            </a:r>
          </a:p>
        </p:txBody>
      </p:sp>
    </p:spTree>
    <p:extLst>
      <p:ext uri="{BB962C8B-B14F-4D97-AF65-F5344CB8AC3E}">
        <p14:creationId xmlns:p14="http://schemas.microsoft.com/office/powerpoint/2010/main" val="2419124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A64B8"/>
        </a:solidFill>
        <a:effectLst/>
      </p:bgPr>
    </p:bg>
    <p:spTree>
      <p:nvGrpSpPr>
        <p:cNvPr id="1" name=""/>
        <p:cNvGrpSpPr/>
        <p:nvPr/>
      </p:nvGrpSpPr>
      <p:grpSpPr>
        <a:xfrm>
          <a:off x="0" y="0"/>
          <a:ext cx="0" cy="0"/>
          <a:chOff x="0" y="0"/>
          <a:chExt cx="0" cy="0"/>
        </a:xfrm>
      </p:grpSpPr>
      <p:cxnSp>
        <p:nvCxnSpPr>
          <p:cNvPr id="45" name="Connector: Elbow 44">
            <a:extLst>
              <a:ext uri="{FF2B5EF4-FFF2-40B4-BE49-F238E27FC236}">
                <a16:creationId xmlns:a16="http://schemas.microsoft.com/office/drawing/2014/main" id="{E7EE410C-B390-42EE-A157-27215598B28A}"/>
              </a:ext>
            </a:extLst>
          </p:cNvPr>
          <p:cNvCxnSpPr/>
          <p:nvPr/>
        </p:nvCxnSpPr>
        <p:spPr>
          <a:xfrm rot="10800000" flipV="1">
            <a:off x="11506200" y="6134100"/>
            <a:ext cx="4419600" cy="1976004"/>
          </a:xfrm>
          <a:prstGeom prst="bentConnector3">
            <a:avLst>
              <a:gd name="adj1" fmla="val 1293"/>
            </a:avLst>
          </a:prstGeom>
          <a:ln>
            <a:solidFill>
              <a:srgbClr val="FEFE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764C790-7243-4103-B440-BA24D3FF7B7C}"/>
              </a:ext>
            </a:extLst>
          </p:cNvPr>
          <p:cNvCxnSpPr/>
          <p:nvPr/>
        </p:nvCxnSpPr>
        <p:spPr>
          <a:xfrm rot="10800000">
            <a:off x="11506200" y="3133527"/>
            <a:ext cx="4254796" cy="1905915"/>
          </a:xfrm>
          <a:prstGeom prst="bentConnector3">
            <a:avLst>
              <a:gd name="adj1" fmla="val -1041"/>
            </a:avLst>
          </a:prstGeom>
          <a:ln>
            <a:solidFill>
              <a:srgbClr val="FEFE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1F0B77CB-95CB-4A29-801D-F58FAE8A184D}"/>
              </a:ext>
            </a:extLst>
          </p:cNvPr>
          <p:cNvCxnSpPr/>
          <p:nvPr/>
        </p:nvCxnSpPr>
        <p:spPr>
          <a:xfrm rot="10800000">
            <a:off x="11443703" y="5441595"/>
            <a:ext cx="2604250" cy="12700"/>
          </a:xfrm>
          <a:prstGeom prst="bentConnector3">
            <a:avLst>
              <a:gd name="adj1" fmla="val 99011"/>
            </a:avLst>
          </a:prstGeom>
          <a:ln>
            <a:solidFill>
              <a:srgbClr val="FEFEFE"/>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8" name="Group 8"/>
          <p:cNvGrpSpPr/>
          <p:nvPr/>
        </p:nvGrpSpPr>
        <p:grpSpPr>
          <a:xfrm>
            <a:off x="13657623" y="3796390"/>
            <a:ext cx="4171942" cy="2102930"/>
            <a:chOff x="5066194" y="340833"/>
            <a:chExt cx="7130931" cy="3594453"/>
          </a:xfrm>
        </p:grpSpPr>
        <p:pic>
          <p:nvPicPr>
            <p:cNvPr id="39" name="Picture 9"/>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5066194" y="340833"/>
              <a:ext cx="7130931" cy="3565465"/>
            </a:xfrm>
            <a:prstGeom prst="rect">
              <a:avLst/>
            </a:prstGeom>
          </p:spPr>
        </p:pic>
        <p:pic>
          <p:nvPicPr>
            <p:cNvPr id="40" name="Picture 10"/>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5840193" y="1114072"/>
              <a:ext cx="5642425" cy="2821214"/>
            </a:xfrm>
            <a:prstGeom prst="rect">
              <a:avLst/>
            </a:prstGeom>
          </p:spPr>
        </p:pic>
      </p:grpSp>
      <p:pic>
        <p:nvPicPr>
          <p:cNvPr id="37"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5035564">
            <a:off x="-1764853" y="8284105"/>
            <a:ext cx="4468634" cy="3193042"/>
          </a:xfrm>
          <a:prstGeom prst="rect">
            <a:avLst/>
          </a:prstGeom>
        </p:spPr>
      </p:pic>
      <p:pic>
        <p:nvPicPr>
          <p:cNvPr id="24" name="Picture 23">
            <a:extLst>
              <a:ext uri="{FF2B5EF4-FFF2-40B4-BE49-F238E27FC236}">
                <a16:creationId xmlns:a16="http://schemas.microsoft.com/office/drawing/2014/main" id="{65E1E0AF-BAF4-4D86-BDC8-A453BAE982C1}"/>
              </a:ext>
            </a:extLst>
          </p:cNvPr>
          <p:cNvPicPr>
            <a:picLocks noChangeAspect="1"/>
          </p:cNvPicPr>
          <p:nvPr/>
        </p:nvPicPr>
        <p:blipFill>
          <a:blip r:embed="rId6"/>
          <a:srcRect/>
          <a:stretch>
            <a:fillRect/>
          </a:stretch>
        </p:blipFill>
        <p:spPr>
          <a:xfrm>
            <a:off x="879545" y="1529509"/>
            <a:ext cx="8036677" cy="8109188"/>
          </a:xfrm>
          <a:prstGeom prst="rect">
            <a:avLst/>
          </a:prstGeom>
        </p:spPr>
      </p:pic>
      <p:sp>
        <p:nvSpPr>
          <p:cNvPr id="29" name="Rounded Rectangle 27">
            <a:extLst>
              <a:ext uri="{FF2B5EF4-FFF2-40B4-BE49-F238E27FC236}">
                <a16:creationId xmlns:a16="http://schemas.microsoft.com/office/drawing/2014/main" id="{2E78D2F3-06BD-4E75-9B93-116E5492C0D7}"/>
              </a:ext>
            </a:extLst>
          </p:cNvPr>
          <p:cNvSpPr/>
          <p:nvPr/>
        </p:nvSpPr>
        <p:spPr>
          <a:xfrm>
            <a:off x="8638791" y="2757722"/>
            <a:ext cx="2935741" cy="751609"/>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09427D"/>
                </a:solidFill>
                <a:latin typeface="AvantGarde Bk BT" panose="020B0402020202020204" pitchFamily="34" charset="0"/>
              </a:rPr>
              <a:t>Trend</a:t>
            </a:r>
          </a:p>
        </p:txBody>
      </p:sp>
      <p:sp>
        <p:nvSpPr>
          <p:cNvPr id="30" name="Rounded Rectangle 27">
            <a:extLst>
              <a:ext uri="{FF2B5EF4-FFF2-40B4-BE49-F238E27FC236}">
                <a16:creationId xmlns:a16="http://schemas.microsoft.com/office/drawing/2014/main" id="{95D5BC08-925A-4B21-B936-A9A289C78BDF}"/>
              </a:ext>
            </a:extLst>
          </p:cNvPr>
          <p:cNvSpPr/>
          <p:nvPr/>
        </p:nvSpPr>
        <p:spPr>
          <a:xfrm>
            <a:off x="8638791" y="5079041"/>
            <a:ext cx="2935741" cy="751609"/>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09427D"/>
                </a:solidFill>
                <a:latin typeface="AvantGarde Bk BT" panose="020B0402020202020204" pitchFamily="34" charset="0"/>
              </a:rPr>
              <a:t>Weekly</a:t>
            </a:r>
          </a:p>
        </p:txBody>
      </p:sp>
      <p:sp>
        <p:nvSpPr>
          <p:cNvPr id="31" name="Rounded Rectangle 27">
            <a:extLst>
              <a:ext uri="{FF2B5EF4-FFF2-40B4-BE49-F238E27FC236}">
                <a16:creationId xmlns:a16="http://schemas.microsoft.com/office/drawing/2014/main" id="{0F06260D-A3F7-4973-A5F3-EF5436E36152}"/>
              </a:ext>
            </a:extLst>
          </p:cNvPr>
          <p:cNvSpPr/>
          <p:nvPr/>
        </p:nvSpPr>
        <p:spPr>
          <a:xfrm>
            <a:off x="8638791" y="7734300"/>
            <a:ext cx="2935741" cy="751609"/>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09427D"/>
                </a:solidFill>
                <a:latin typeface="AvantGarde Bk BT" panose="020B0402020202020204" pitchFamily="34" charset="0"/>
              </a:rPr>
              <a:t>Daily</a:t>
            </a:r>
          </a:p>
        </p:txBody>
      </p:sp>
      <p:grpSp>
        <p:nvGrpSpPr>
          <p:cNvPr id="25" name="Group 7">
            <a:extLst>
              <a:ext uri="{FF2B5EF4-FFF2-40B4-BE49-F238E27FC236}">
                <a16:creationId xmlns:a16="http://schemas.microsoft.com/office/drawing/2014/main" id="{0E3E1EAB-90F8-4887-8BFF-3929DA6D08C5}"/>
              </a:ext>
            </a:extLst>
          </p:cNvPr>
          <p:cNvGrpSpPr/>
          <p:nvPr/>
        </p:nvGrpSpPr>
        <p:grpSpPr>
          <a:xfrm>
            <a:off x="13684695" y="4754052"/>
            <a:ext cx="4171942" cy="1521071"/>
            <a:chOff x="0" y="0"/>
            <a:chExt cx="10656440" cy="7334364"/>
          </a:xfrm>
        </p:grpSpPr>
        <p:grpSp>
          <p:nvGrpSpPr>
            <p:cNvPr id="26" name="Group 8">
              <a:extLst>
                <a:ext uri="{FF2B5EF4-FFF2-40B4-BE49-F238E27FC236}">
                  <a16:creationId xmlns:a16="http://schemas.microsoft.com/office/drawing/2014/main" id="{8732A407-D0C2-426D-BAB5-9675363700BD}"/>
                </a:ext>
              </a:extLst>
            </p:cNvPr>
            <p:cNvGrpSpPr/>
            <p:nvPr/>
          </p:nvGrpSpPr>
          <p:grpSpPr>
            <a:xfrm>
              <a:off x="0" y="0"/>
              <a:ext cx="10656440" cy="7334364"/>
              <a:chOff x="0" y="0"/>
              <a:chExt cx="2703578" cy="1860755"/>
            </a:xfrm>
          </p:grpSpPr>
          <p:sp>
            <p:nvSpPr>
              <p:cNvPr id="28" name="Freeform 9">
                <a:extLst>
                  <a:ext uri="{FF2B5EF4-FFF2-40B4-BE49-F238E27FC236}">
                    <a16:creationId xmlns:a16="http://schemas.microsoft.com/office/drawing/2014/main" id="{DF3C601F-5646-4F11-BCB5-036D0274DBAF}"/>
                  </a:ext>
                </a:extLst>
              </p:cNvPr>
              <p:cNvSpPr/>
              <p:nvPr/>
            </p:nvSpPr>
            <p:spPr>
              <a:xfrm>
                <a:off x="0" y="0"/>
                <a:ext cx="2703578" cy="1860755"/>
              </a:xfrm>
              <a:custGeom>
                <a:avLst/>
                <a:gdLst/>
                <a:ahLst/>
                <a:cxnLst/>
                <a:rect l="l" t="t" r="r" b="b"/>
                <a:pathLst>
                  <a:path w="2703578" h="1860755">
                    <a:moveTo>
                      <a:pt x="2579118" y="1860755"/>
                    </a:moveTo>
                    <a:lnTo>
                      <a:pt x="124460" y="1860755"/>
                    </a:lnTo>
                    <a:cubicBezTo>
                      <a:pt x="55880" y="1860755"/>
                      <a:pt x="0" y="1804875"/>
                      <a:pt x="0" y="1736295"/>
                    </a:cubicBezTo>
                    <a:lnTo>
                      <a:pt x="0" y="124460"/>
                    </a:lnTo>
                    <a:cubicBezTo>
                      <a:pt x="0" y="55880"/>
                      <a:pt x="55880" y="0"/>
                      <a:pt x="124460" y="0"/>
                    </a:cubicBezTo>
                    <a:lnTo>
                      <a:pt x="2579118" y="0"/>
                    </a:lnTo>
                    <a:cubicBezTo>
                      <a:pt x="2647698" y="0"/>
                      <a:pt x="2703578" y="55880"/>
                      <a:pt x="2703578" y="124460"/>
                    </a:cubicBezTo>
                    <a:lnTo>
                      <a:pt x="2703578" y="1736295"/>
                    </a:lnTo>
                    <a:cubicBezTo>
                      <a:pt x="2703578" y="1804875"/>
                      <a:pt x="2647698" y="1860755"/>
                      <a:pt x="2579118" y="1860755"/>
                    </a:cubicBezTo>
                    <a:close/>
                  </a:path>
                </a:pathLst>
              </a:custGeom>
              <a:solidFill>
                <a:srgbClr val="09427D"/>
              </a:solidFill>
            </p:spPr>
            <p:txBody>
              <a:bodyPr/>
              <a:lstStyle/>
              <a:p>
                <a:endParaRPr lang="en-US" dirty="0"/>
              </a:p>
            </p:txBody>
          </p:sp>
        </p:grpSp>
        <p:sp>
          <p:nvSpPr>
            <p:cNvPr id="27" name="TextBox 10">
              <a:extLst>
                <a:ext uri="{FF2B5EF4-FFF2-40B4-BE49-F238E27FC236}">
                  <a16:creationId xmlns:a16="http://schemas.microsoft.com/office/drawing/2014/main" id="{01FF9760-0490-48D0-B2AD-37197AFB53F1}"/>
                </a:ext>
              </a:extLst>
            </p:cNvPr>
            <p:cNvSpPr txBox="1"/>
            <p:nvPr/>
          </p:nvSpPr>
          <p:spPr>
            <a:xfrm>
              <a:off x="1406787" y="1376102"/>
              <a:ext cx="7842863" cy="3378803"/>
            </a:xfrm>
            <a:prstGeom prst="rect">
              <a:avLst/>
            </a:prstGeom>
          </p:spPr>
          <p:txBody>
            <a:bodyPr lIns="0" tIns="0" rIns="0" bIns="0" rtlCol="0" anchor="t">
              <a:spAutoFit/>
            </a:bodyPr>
            <a:lstStyle/>
            <a:p>
              <a:pPr algn="ctr"/>
              <a:r>
                <a:rPr lang="en-US" sz="3200" dirty="0">
                  <a:solidFill>
                    <a:srgbClr val="F5F5EF"/>
                  </a:solidFill>
                  <a:latin typeface="Now Bold"/>
                </a:rPr>
                <a:t>Seasonality Forecast</a:t>
              </a:r>
            </a:p>
          </p:txBody>
        </p:sp>
      </p:grpSp>
      <p:grpSp>
        <p:nvGrpSpPr>
          <p:cNvPr id="49" name="Group 2">
            <a:extLst>
              <a:ext uri="{FF2B5EF4-FFF2-40B4-BE49-F238E27FC236}">
                <a16:creationId xmlns:a16="http://schemas.microsoft.com/office/drawing/2014/main" id="{C607163E-180D-4A3F-B9B4-A9388EC147A0}"/>
              </a:ext>
            </a:extLst>
          </p:cNvPr>
          <p:cNvGrpSpPr/>
          <p:nvPr/>
        </p:nvGrpSpPr>
        <p:grpSpPr>
          <a:xfrm>
            <a:off x="11300151" y="670024"/>
            <a:ext cx="6440471" cy="1291385"/>
            <a:chOff x="0" y="0"/>
            <a:chExt cx="6186311" cy="1542856"/>
          </a:xfrm>
          <a:solidFill>
            <a:schemeClr val="bg1"/>
          </a:solidFill>
          <a:scene3d>
            <a:camera prst="perspectiveLeft"/>
            <a:lightRig rig="threePt" dir="t"/>
          </a:scene3d>
        </p:grpSpPr>
        <p:sp>
          <p:nvSpPr>
            <p:cNvPr id="50" name="Freeform 3">
              <a:extLst>
                <a:ext uri="{FF2B5EF4-FFF2-40B4-BE49-F238E27FC236}">
                  <a16:creationId xmlns:a16="http://schemas.microsoft.com/office/drawing/2014/main" id="{8DED0725-51C9-48A3-8163-E099D951BEC5}"/>
                </a:ext>
              </a:extLst>
            </p:cNvPr>
            <p:cNvSpPr/>
            <p:nvPr/>
          </p:nvSpPr>
          <p:spPr>
            <a:xfrm>
              <a:off x="0" y="0"/>
              <a:ext cx="6186311" cy="1542856"/>
            </a:xfrm>
            <a:custGeom>
              <a:avLst/>
              <a:gdLst/>
              <a:ahLst/>
              <a:cxnLst/>
              <a:rect l="l" t="t" r="r" b="b"/>
              <a:pathLst>
                <a:path w="6186311" h="1542856">
                  <a:moveTo>
                    <a:pt x="6061851" y="1542856"/>
                  </a:moveTo>
                  <a:lnTo>
                    <a:pt x="124460" y="1542856"/>
                  </a:lnTo>
                  <a:cubicBezTo>
                    <a:pt x="55880" y="1542856"/>
                    <a:pt x="0" y="1486976"/>
                    <a:pt x="0" y="1418395"/>
                  </a:cubicBezTo>
                  <a:lnTo>
                    <a:pt x="0" y="124460"/>
                  </a:lnTo>
                  <a:cubicBezTo>
                    <a:pt x="0" y="55880"/>
                    <a:pt x="55880" y="0"/>
                    <a:pt x="124460" y="0"/>
                  </a:cubicBezTo>
                  <a:lnTo>
                    <a:pt x="6061851" y="0"/>
                  </a:lnTo>
                  <a:cubicBezTo>
                    <a:pt x="6130431" y="0"/>
                    <a:pt x="6186311" y="55880"/>
                    <a:pt x="6186311" y="124460"/>
                  </a:cubicBezTo>
                  <a:lnTo>
                    <a:pt x="6186311" y="1418396"/>
                  </a:lnTo>
                  <a:cubicBezTo>
                    <a:pt x="6186311" y="1486976"/>
                    <a:pt x="6130431" y="1542856"/>
                    <a:pt x="6061851" y="1542856"/>
                  </a:cubicBezTo>
                  <a:close/>
                </a:path>
              </a:pathLst>
            </a:custGeom>
            <a:grpFill/>
          </p:spPr>
        </p:sp>
      </p:grpSp>
      <p:pic>
        <p:nvPicPr>
          <p:cNvPr id="51" name="图片 23">
            <a:extLst>
              <a:ext uri="{FF2B5EF4-FFF2-40B4-BE49-F238E27FC236}">
                <a16:creationId xmlns:a16="http://schemas.microsoft.com/office/drawing/2014/main" id="{045A0D03-CC18-4DA5-9E41-74C4019EE6C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a:fillRect/>
          </a:stretch>
        </p:blipFill>
        <p:spPr>
          <a:xfrm>
            <a:off x="10972800" y="358978"/>
            <a:ext cx="2326516" cy="2188490"/>
          </a:xfrm>
          <a:prstGeom prst="rect">
            <a:avLst/>
          </a:prstGeom>
          <a:ln>
            <a:noFill/>
          </a:ln>
          <a:effectLst>
            <a:outerShdw blurRad="292100" dist="139700" dir="2700000" algn="tl" rotWithShape="0">
              <a:srgbClr val="333333">
                <a:alpha val="65000"/>
              </a:srgbClr>
            </a:outerShdw>
          </a:effectLst>
        </p:spPr>
      </p:pic>
      <p:sp>
        <p:nvSpPr>
          <p:cNvPr id="52" name="TextBox 10">
            <a:extLst>
              <a:ext uri="{FF2B5EF4-FFF2-40B4-BE49-F238E27FC236}">
                <a16:creationId xmlns:a16="http://schemas.microsoft.com/office/drawing/2014/main" id="{8E4B32E5-DE5F-41AA-B24A-1F7D92AA210A}"/>
              </a:ext>
            </a:extLst>
          </p:cNvPr>
          <p:cNvSpPr txBox="1"/>
          <p:nvPr/>
        </p:nvSpPr>
        <p:spPr>
          <a:xfrm>
            <a:off x="10457166" y="903470"/>
            <a:ext cx="6951289" cy="861774"/>
          </a:xfrm>
          <a:prstGeom prst="rect">
            <a:avLst/>
          </a:prstGeom>
        </p:spPr>
        <p:txBody>
          <a:bodyPr wrap="square" lIns="0" tIns="0" rIns="0" bIns="0" rtlCol="0" anchor="t">
            <a:spAutoFit/>
          </a:bodyPr>
          <a:lstStyle/>
          <a:p>
            <a:pPr algn="r"/>
            <a:r>
              <a:rPr lang="en-US" sz="2800" dirty="0">
                <a:solidFill>
                  <a:srgbClr val="09427D"/>
                </a:solidFill>
                <a:latin typeface="Now Bold"/>
              </a:rPr>
              <a:t>Prophet Deep Learning </a:t>
            </a:r>
          </a:p>
          <a:p>
            <a:pPr algn="r"/>
            <a:r>
              <a:rPr lang="en-US" sz="2800" dirty="0">
                <a:solidFill>
                  <a:srgbClr val="09427D"/>
                </a:solidFill>
                <a:latin typeface="Now Bold"/>
              </a:rPr>
              <a:t>Implementation</a:t>
            </a:r>
          </a:p>
        </p:txBody>
      </p:sp>
    </p:spTree>
    <p:extLst>
      <p:ext uri="{BB962C8B-B14F-4D97-AF65-F5344CB8AC3E}">
        <p14:creationId xmlns:p14="http://schemas.microsoft.com/office/powerpoint/2010/main" val="3963319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1519306" y="4417496"/>
            <a:ext cx="10105788" cy="10105788"/>
            <a:chOff x="0" y="0"/>
            <a:chExt cx="13474384" cy="13474384"/>
          </a:xfrm>
        </p:grpSpPr>
        <p:grpSp>
          <p:nvGrpSpPr>
            <p:cNvPr id="5" name="Group 5"/>
            <p:cNvGrpSpPr/>
            <p:nvPr/>
          </p:nvGrpSpPr>
          <p:grpSpPr>
            <a:xfrm>
              <a:off x="0" y="0"/>
              <a:ext cx="13474384" cy="1347438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4"/>
                </a:srgbClr>
              </a:solidFill>
            </p:spPr>
          </p:sp>
        </p:grpSp>
        <p:grpSp>
          <p:nvGrpSpPr>
            <p:cNvPr id="7" name="Group 7"/>
            <p:cNvGrpSpPr/>
            <p:nvPr/>
          </p:nvGrpSpPr>
          <p:grpSpPr>
            <a:xfrm>
              <a:off x="1234732" y="1234732"/>
              <a:ext cx="11004920" cy="1100492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4"/>
                </a:srgbClr>
              </a:solidFill>
            </p:spPr>
          </p:sp>
        </p:grpSp>
      </p:grpSp>
      <p:grpSp>
        <p:nvGrpSpPr>
          <p:cNvPr id="46" name="Group 45"/>
          <p:cNvGrpSpPr/>
          <p:nvPr/>
        </p:nvGrpSpPr>
        <p:grpSpPr>
          <a:xfrm>
            <a:off x="641085" y="571500"/>
            <a:ext cx="5029720" cy="838200"/>
            <a:chOff x="457200" y="347283"/>
            <a:chExt cx="5029720" cy="838200"/>
          </a:xfrm>
        </p:grpSpPr>
        <p:sp>
          <p:nvSpPr>
            <p:cNvPr id="47" name="Rectangle 46"/>
            <p:cNvSpPr/>
            <p:nvPr/>
          </p:nvSpPr>
          <p:spPr>
            <a:xfrm>
              <a:off x="815448" y="443216"/>
              <a:ext cx="4671472" cy="646331"/>
            </a:xfrm>
            <a:prstGeom prst="rect">
              <a:avLst/>
            </a:prstGeom>
          </p:spPr>
          <p:txBody>
            <a:bodyPr wrap="none">
              <a:spAutoFit/>
            </a:bodyPr>
            <a:lstStyle/>
            <a:p>
              <a:r>
                <a:rPr lang="en-US" dirty="0">
                  <a:solidFill>
                    <a:srgbClr val="000000"/>
                  </a:solidFill>
                  <a:latin typeface="Poppins" panose="00000500000000000000" pitchFamily="2" charset="0"/>
                  <a:cs typeface="Poppins" panose="00000500000000000000" pitchFamily="2" charset="0"/>
                </a:rPr>
                <a:t>Forecasting Covid19 Vaccines | I3S 2021</a:t>
              </a:r>
            </a:p>
            <a:p>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48" name="Rectangle 47"/>
            <p:cNvSpPr/>
            <p:nvPr/>
          </p:nvSpPr>
          <p:spPr>
            <a:xfrm>
              <a:off x="457200" y="347283"/>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09600" y="478759"/>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94B04414-02AC-4186-880F-E815C7CB257B}"/>
              </a:ext>
            </a:extLst>
          </p:cNvPr>
          <p:cNvPicPr>
            <a:picLocks noChangeAspect="1"/>
          </p:cNvPicPr>
          <p:nvPr/>
        </p:nvPicPr>
        <p:blipFill>
          <a:blip r:embed="rId3"/>
          <a:stretch>
            <a:fillRect/>
          </a:stretch>
        </p:blipFill>
        <p:spPr>
          <a:xfrm>
            <a:off x="3040" y="-1711"/>
            <a:ext cx="18281920" cy="1029042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8115A13-B48C-49C9-ABF4-2CB9C4F243F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38392" y="3476873"/>
            <a:ext cx="9743325" cy="5530246"/>
          </a:xfrm>
          <a:prstGeom prst="rect">
            <a:avLst/>
          </a:prstGeom>
          <a:noFill/>
          <a:ln>
            <a:noFill/>
          </a:ln>
        </p:spPr>
      </p:pic>
      <p:grpSp>
        <p:nvGrpSpPr>
          <p:cNvPr id="15" name="Group 4">
            <a:extLst>
              <a:ext uri="{FF2B5EF4-FFF2-40B4-BE49-F238E27FC236}">
                <a16:creationId xmlns:a16="http://schemas.microsoft.com/office/drawing/2014/main" id="{6AB7CA4F-0BC6-4218-92B5-AE34A36466DD}"/>
              </a:ext>
            </a:extLst>
          </p:cNvPr>
          <p:cNvGrpSpPr/>
          <p:nvPr/>
        </p:nvGrpSpPr>
        <p:grpSpPr>
          <a:xfrm>
            <a:off x="441734" y="1840815"/>
            <a:ext cx="7976947" cy="8031348"/>
            <a:chOff x="0" y="0"/>
            <a:chExt cx="13474384" cy="13474384"/>
          </a:xfrm>
        </p:grpSpPr>
        <p:grpSp>
          <p:nvGrpSpPr>
            <p:cNvPr id="16" name="Group 5">
              <a:extLst>
                <a:ext uri="{FF2B5EF4-FFF2-40B4-BE49-F238E27FC236}">
                  <a16:creationId xmlns:a16="http://schemas.microsoft.com/office/drawing/2014/main" id="{0CBF9EF4-DE59-456C-A101-0247092E8C6B}"/>
                </a:ext>
              </a:extLst>
            </p:cNvPr>
            <p:cNvGrpSpPr/>
            <p:nvPr/>
          </p:nvGrpSpPr>
          <p:grpSpPr>
            <a:xfrm>
              <a:off x="0" y="0"/>
              <a:ext cx="13474384" cy="13474384"/>
              <a:chOff x="0" y="0"/>
              <a:chExt cx="6350000" cy="6350000"/>
            </a:xfrm>
          </p:grpSpPr>
          <p:sp>
            <p:nvSpPr>
              <p:cNvPr id="19" name="Freeform 6">
                <a:extLst>
                  <a:ext uri="{FF2B5EF4-FFF2-40B4-BE49-F238E27FC236}">
                    <a16:creationId xmlns:a16="http://schemas.microsoft.com/office/drawing/2014/main" id="{4F183163-DA9D-4D12-9BAE-CC2869FD3E0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nvGrpSpPr>
            <p:cNvPr id="17" name="Group 7">
              <a:extLst>
                <a:ext uri="{FF2B5EF4-FFF2-40B4-BE49-F238E27FC236}">
                  <a16:creationId xmlns:a16="http://schemas.microsoft.com/office/drawing/2014/main" id="{C64A1C85-D5DE-408E-A0AC-DC3BB8D77127}"/>
                </a:ext>
              </a:extLst>
            </p:cNvPr>
            <p:cNvGrpSpPr/>
            <p:nvPr/>
          </p:nvGrpSpPr>
          <p:grpSpPr>
            <a:xfrm>
              <a:off x="1234732" y="1234732"/>
              <a:ext cx="11004920" cy="11004920"/>
              <a:chOff x="0" y="0"/>
              <a:chExt cx="6350000" cy="6350000"/>
            </a:xfrm>
          </p:grpSpPr>
          <p:sp>
            <p:nvSpPr>
              <p:cNvPr id="18" name="Freeform 8">
                <a:extLst>
                  <a:ext uri="{FF2B5EF4-FFF2-40B4-BE49-F238E27FC236}">
                    <a16:creationId xmlns:a16="http://schemas.microsoft.com/office/drawing/2014/main" id="{A1E2CDF5-6614-412F-9703-F021533510A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grpSp>
        <p:nvGrpSpPr>
          <p:cNvPr id="2" name="Group 7">
            <a:extLst>
              <a:ext uri="{FF2B5EF4-FFF2-40B4-BE49-F238E27FC236}">
                <a16:creationId xmlns:a16="http://schemas.microsoft.com/office/drawing/2014/main" id="{E3204322-9805-45F6-9005-58DA5972A45C}"/>
              </a:ext>
            </a:extLst>
          </p:cNvPr>
          <p:cNvGrpSpPr/>
          <p:nvPr/>
        </p:nvGrpSpPr>
        <p:grpSpPr>
          <a:xfrm>
            <a:off x="1252459" y="3428323"/>
            <a:ext cx="6372382" cy="2137889"/>
            <a:chOff x="0" y="0"/>
            <a:chExt cx="10656440" cy="7334364"/>
          </a:xfrm>
        </p:grpSpPr>
        <p:grpSp>
          <p:nvGrpSpPr>
            <p:cNvPr id="3" name="Group 8">
              <a:extLst>
                <a:ext uri="{FF2B5EF4-FFF2-40B4-BE49-F238E27FC236}">
                  <a16:creationId xmlns:a16="http://schemas.microsoft.com/office/drawing/2014/main" id="{686B5F5E-932E-43AC-80D1-34D2CEDF4B5D}"/>
                </a:ext>
              </a:extLst>
            </p:cNvPr>
            <p:cNvGrpSpPr/>
            <p:nvPr/>
          </p:nvGrpSpPr>
          <p:grpSpPr>
            <a:xfrm>
              <a:off x="0" y="0"/>
              <a:ext cx="10656440" cy="7334364"/>
              <a:chOff x="0" y="0"/>
              <a:chExt cx="2703578" cy="1860755"/>
            </a:xfrm>
          </p:grpSpPr>
          <p:sp>
            <p:nvSpPr>
              <p:cNvPr id="5" name="Freeform 9">
                <a:extLst>
                  <a:ext uri="{FF2B5EF4-FFF2-40B4-BE49-F238E27FC236}">
                    <a16:creationId xmlns:a16="http://schemas.microsoft.com/office/drawing/2014/main" id="{E8A5288D-CC81-43EA-AC29-4E1B4CD15096}"/>
                  </a:ext>
                </a:extLst>
              </p:cNvPr>
              <p:cNvSpPr/>
              <p:nvPr/>
            </p:nvSpPr>
            <p:spPr>
              <a:xfrm>
                <a:off x="0" y="0"/>
                <a:ext cx="2703578" cy="1860755"/>
              </a:xfrm>
              <a:custGeom>
                <a:avLst/>
                <a:gdLst/>
                <a:ahLst/>
                <a:cxnLst/>
                <a:rect l="l" t="t" r="r" b="b"/>
                <a:pathLst>
                  <a:path w="2703578" h="1860755">
                    <a:moveTo>
                      <a:pt x="2579118" y="1860755"/>
                    </a:moveTo>
                    <a:lnTo>
                      <a:pt x="124460" y="1860755"/>
                    </a:lnTo>
                    <a:cubicBezTo>
                      <a:pt x="55880" y="1860755"/>
                      <a:pt x="0" y="1804875"/>
                      <a:pt x="0" y="1736295"/>
                    </a:cubicBezTo>
                    <a:lnTo>
                      <a:pt x="0" y="124460"/>
                    </a:lnTo>
                    <a:cubicBezTo>
                      <a:pt x="0" y="55880"/>
                      <a:pt x="55880" y="0"/>
                      <a:pt x="124460" y="0"/>
                    </a:cubicBezTo>
                    <a:lnTo>
                      <a:pt x="2579118" y="0"/>
                    </a:lnTo>
                    <a:cubicBezTo>
                      <a:pt x="2647698" y="0"/>
                      <a:pt x="2703578" y="55880"/>
                      <a:pt x="2703578" y="124460"/>
                    </a:cubicBezTo>
                    <a:lnTo>
                      <a:pt x="2703578" y="1736295"/>
                    </a:lnTo>
                    <a:cubicBezTo>
                      <a:pt x="2703578" y="1804875"/>
                      <a:pt x="2647698" y="1860755"/>
                      <a:pt x="2579118" y="1860755"/>
                    </a:cubicBezTo>
                    <a:close/>
                  </a:path>
                </a:pathLst>
              </a:custGeom>
              <a:solidFill>
                <a:srgbClr val="09427D"/>
              </a:solidFill>
            </p:spPr>
          </p:sp>
        </p:grpSp>
        <p:sp>
          <p:nvSpPr>
            <p:cNvPr id="4" name="TextBox 10">
              <a:extLst>
                <a:ext uri="{FF2B5EF4-FFF2-40B4-BE49-F238E27FC236}">
                  <a16:creationId xmlns:a16="http://schemas.microsoft.com/office/drawing/2014/main" id="{4788EA83-81D2-4433-BC26-CCB72DE0C334}"/>
                </a:ext>
              </a:extLst>
            </p:cNvPr>
            <p:cNvSpPr txBox="1"/>
            <p:nvPr/>
          </p:nvSpPr>
          <p:spPr>
            <a:xfrm>
              <a:off x="1406788" y="801182"/>
              <a:ext cx="7842864" cy="4645854"/>
            </a:xfrm>
            <a:prstGeom prst="rect">
              <a:avLst/>
            </a:prstGeom>
          </p:spPr>
          <p:txBody>
            <a:bodyPr lIns="0" tIns="0" rIns="0" bIns="0" rtlCol="0" anchor="t">
              <a:spAutoFit/>
            </a:bodyPr>
            <a:lstStyle/>
            <a:p>
              <a:pPr algn="ctr"/>
              <a:r>
                <a:rPr lang="en-US" sz="4400" dirty="0">
                  <a:solidFill>
                    <a:srgbClr val="F5F5EF"/>
                  </a:solidFill>
                  <a:latin typeface="Now Bold"/>
                </a:rPr>
                <a:t>Forecast and Actual ARIMA</a:t>
              </a:r>
            </a:p>
          </p:txBody>
        </p:sp>
      </p:grpSp>
      <p:sp>
        <p:nvSpPr>
          <p:cNvPr id="6" name="Rounded Rectangle 27">
            <a:extLst>
              <a:ext uri="{FF2B5EF4-FFF2-40B4-BE49-F238E27FC236}">
                <a16:creationId xmlns:a16="http://schemas.microsoft.com/office/drawing/2014/main" id="{253B03ED-6501-4766-B0BE-B75F9A2C28FD}"/>
              </a:ext>
            </a:extLst>
          </p:cNvPr>
          <p:cNvSpPr/>
          <p:nvPr/>
        </p:nvSpPr>
        <p:spPr>
          <a:xfrm>
            <a:off x="2057400" y="5104880"/>
            <a:ext cx="4724400" cy="751609"/>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solidFill>
                  <a:srgbClr val="09427D"/>
                </a:solidFill>
                <a:latin typeface="AvantGarde Bk BT" panose="020B0402020202020204" pitchFamily="34" charset="0"/>
              </a:rPr>
              <a:t>Future Forecast until June 1, 2021</a:t>
            </a:r>
          </a:p>
        </p:txBody>
      </p:sp>
      <p:sp>
        <p:nvSpPr>
          <p:cNvPr id="7" name="Rounded Rectangle 27">
            <a:extLst>
              <a:ext uri="{FF2B5EF4-FFF2-40B4-BE49-F238E27FC236}">
                <a16:creationId xmlns:a16="http://schemas.microsoft.com/office/drawing/2014/main" id="{5D18B822-107C-485E-91B3-5D613D255CF7}"/>
              </a:ext>
            </a:extLst>
          </p:cNvPr>
          <p:cNvSpPr/>
          <p:nvPr/>
        </p:nvSpPr>
        <p:spPr>
          <a:xfrm>
            <a:off x="2076450" y="6048677"/>
            <a:ext cx="4724400" cy="751609"/>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solidFill>
                  <a:srgbClr val="09427D"/>
                </a:solidFill>
                <a:latin typeface="AvantGarde Bk BT" panose="020B0402020202020204" pitchFamily="34" charset="0"/>
              </a:rPr>
              <a:t>Train : Test = 80:20</a:t>
            </a:r>
          </a:p>
        </p:txBody>
      </p:sp>
      <p:sp>
        <p:nvSpPr>
          <p:cNvPr id="8" name="Rounded Rectangle 27">
            <a:extLst>
              <a:ext uri="{FF2B5EF4-FFF2-40B4-BE49-F238E27FC236}">
                <a16:creationId xmlns:a16="http://schemas.microsoft.com/office/drawing/2014/main" id="{D59BF85A-75F3-4F24-9312-3A086CD5DD11}"/>
              </a:ext>
            </a:extLst>
          </p:cNvPr>
          <p:cNvSpPr/>
          <p:nvPr/>
        </p:nvSpPr>
        <p:spPr>
          <a:xfrm>
            <a:off x="2076450" y="7003135"/>
            <a:ext cx="4724400" cy="751609"/>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solidFill>
                  <a:srgbClr val="09427D"/>
                </a:solidFill>
                <a:latin typeface="AvantGarde Bk BT" panose="020B0402020202020204" pitchFamily="34" charset="0"/>
              </a:rPr>
              <a:t>Sinopharm and Sinovac</a:t>
            </a:r>
          </a:p>
        </p:txBody>
      </p:sp>
      <p:sp>
        <p:nvSpPr>
          <p:cNvPr id="9" name="Rounded Rectangle 27">
            <a:extLst>
              <a:ext uri="{FF2B5EF4-FFF2-40B4-BE49-F238E27FC236}">
                <a16:creationId xmlns:a16="http://schemas.microsoft.com/office/drawing/2014/main" id="{B1E15404-02A7-4D2A-8CC8-BC56C5BD7D6B}"/>
              </a:ext>
            </a:extLst>
          </p:cNvPr>
          <p:cNvSpPr/>
          <p:nvPr/>
        </p:nvSpPr>
        <p:spPr>
          <a:xfrm>
            <a:off x="2095500" y="7957593"/>
            <a:ext cx="4724400" cy="751609"/>
          </a:xfrm>
          <a:prstGeom prst="roundRect">
            <a:avLst>
              <a:gd name="adj" fmla="val 50000"/>
            </a:avLst>
          </a:prstGeom>
          <a:solidFill>
            <a:schemeClr val="bg1"/>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solidFill>
                  <a:srgbClr val="09427D"/>
                </a:solidFill>
                <a:latin typeface="AvantGarde Bk BT" panose="020B0402020202020204" pitchFamily="34" charset="0"/>
              </a:rPr>
              <a:t>Total Vaccinations per Hundred</a:t>
            </a:r>
          </a:p>
        </p:txBody>
      </p:sp>
      <p:grpSp>
        <p:nvGrpSpPr>
          <p:cNvPr id="11" name="Group 2">
            <a:extLst>
              <a:ext uri="{FF2B5EF4-FFF2-40B4-BE49-F238E27FC236}">
                <a16:creationId xmlns:a16="http://schemas.microsoft.com/office/drawing/2014/main" id="{DD79410A-E2CE-41EE-8A78-00CE1A7AA297}"/>
              </a:ext>
            </a:extLst>
          </p:cNvPr>
          <p:cNvGrpSpPr/>
          <p:nvPr/>
        </p:nvGrpSpPr>
        <p:grpSpPr>
          <a:xfrm>
            <a:off x="9561073" y="1104900"/>
            <a:ext cx="7827911" cy="1569582"/>
            <a:chOff x="0" y="0"/>
            <a:chExt cx="6186311" cy="1542856"/>
          </a:xfrm>
          <a:solidFill>
            <a:srgbClr val="09427D"/>
          </a:solidFill>
          <a:scene3d>
            <a:camera prst="perspectiveLeft"/>
            <a:lightRig rig="threePt" dir="t"/>
          </a:scene3d>
        </p:grpSpPr>
        <p:sp>
          <p:nvSpPr>
            <p:cNvPr id="12" name="Freeform 3">
              <a:extLst>
                <a:ext uri="{FF2B5EF4-FFF2-40B4-BE49-F238E27FC236}">
                  <a16:creationId xmlns:a16="http://schemas.microsoft.com/office/drawing/2014/main" id="{D27226D5-6438-4B8C-A853-14F331AC3E0C}"/>
                </a:ext>
              </a:extLst>
            </p:cNvPr>
            <p:cNvSpPr/>
            <p:nvPr/>
          </p:nvSpPr>
          <p:spPr>
            <a:xfrm>
              <a:off x="0" y="0"/>
              <a:ext cx="6186311" cy="1542856"/>
            </a:xfrm>
            <a:custGeom>
              <a:avLst/>
              <a:gdLst/>
              <a:ahLst/>
              <a:cxnLst/>
              <a:rect l="l" t="t" r="r" b="b"/>
              <a:pathLst>
                <a:path w="6186311" h="1542856">
                  <a:moveTo>
                    <a:pt x="6061851" y="1542856"/>
                  </a:moveTo>
                  <a:lnTo>
                    <a:pt x="124460" y="1542856"/>
                  </a:lnTo>
                  <a:cubicBezTo>
                    <a:pt x="55880" y="1542856"/>
                    <a:pt x="0" y="1486976"/>
                    <a:pt x="0" y="1418395"/>
                  </a:cubicBezTo>
                  <a:lnTo>
                    <a:pt x="0" y="124460"/>
                  </a:lnTo>
                  <a:cubicBezTo>
                    <a:pt x="0" y="55880"/>
                    <a:pt x="55880" y="0"/>
                    <a:pt x="124460" y="0"/>
                  </a:cubicBezTo>
                  <a:lnTo>
                    <a:pt x="6061851" y="0"/>
                  </a:lnTo>
                  <a:cubicBezTo>
                    <a:pt x="6130431" y="0"/>
                    <a:pt x="6186311" y="55880"/>
                    <a:pt x="6186311" y="124460"/>
                  </a:cubicBezTo>
                  <a:lnTo>
                    <a:pt x="6186311" y="1418396"/>
                  </a:lnTo>
                  <a:cubicBezTo>
                    <a:pt x="6186311" y="1486976"/>
                    <a:pt x="6130431" y="1542856"/>
                    <a:pt x="6061851" y="1542856"/>
                  </a:cubicBezTo>
                  <a:close/>
                </a:path>
              </a:pathLst>
            </a:custGeom>
            <a:grpFill/>
          </p:spPr>
        </p:sp>
      </p:grpSp>
      <p:pic>
        <p:nvPicPr>
          <p:cNvPr id="13" name="图片 23">
            <a:extLst>
              <a:ext uri="{FF2B5EF4-FFF2-40B4-BE49-F238E27FC236}">
                <a16:creationId xmlns:a16="http://schemas.microsoft.com/office/drawing/2014/main" id="{9EE925BD-2A4D-4034-85E7-005F9E6C30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8704431" y="644740"/>
            <a:ext cx="2646937" cy="2489901"/>
          </a:xfrm>
          <a:prstGeom prst="rect">
            <a:avLst/>
          </a:prstGeom>
          <a:ln>
            <a:noFill/>
          </a:ln>
          <a:effectLst>
            <a:outerShdw blurRad="292100" dist="139700" dir="2700000" algn="tl" rotWithShape="0">
              <a:srgbClr val="333333">
                <a:alpha val="65000"/>
              </a:srgbClr>
            </a:outerShdw>
          </a:effectLst>
        </p:spPr>
      </p:pic>
      <p:sp>
        <p:nvSpPr>
          <p:cNvPr id="14" name="TextBox 10">
            <a:extLst>
              <a:ext uri="{FF2B5EF4-FFF2-40B4-BE49-F238E27FC236}">
                <a16:creationId xmlns:a16="http://schemas.microsoft.com/office/drawing/2014/main" id="{219B823B-FAA8-473E-BA94-537DA2B35121}"/>
              </a:ext>
            </a:extLst>
          </p:cNvPr>
          <p:cNvSpPr txBox="1"/>
          <p:nvPr/>
        </p:nvSpPr>
        <p:spPr>
          <a:xfrm>
            <a:off x="10668000" y="1397247"/>
            <a:ext cx="6435234" cy="984885"/>
          </a:xfrm>
          <a:prstGeom prst="rect">
            <a:avLst/>
          </a:prstGeom>
        </p:spPr>
        <p:txBody>
          <a:bodyPr wrap="square" lIns="0" tIns="0" rIns="0" bIns="0" rtlCol="0" anchor="t">
            <a:spAutoFit/>
          </a:bodyPr>
          <a:lstStyle/>
          <a:p>
            <a:pPr algn="r"/>
            <a:r>
              <a:rPr lang="en-US" sz="3200" dirty="0">
                <a:solidFill>
                  <a:srgbClr val="F5F5EF"/>
                </a:solidFill>
                <a:latin typeface="Now Bold"/>
              </a:rPr>
              <a:t>ARIMA Deep Learning </a:t>
            </a:r>
          </a:p>
          <a:p>
            <a:pPr algn="r"/>
            <a:r>
              <a:rPr lang="en-US" sz="3200" dirty="0">
                <a:solidFill>
                  <a:srgbClr val="F5F5EF"/>
                </a:solidFill>
                <a:latin typeface="Now Bold"/>
              </a:rPr>
              <a:t>Implementation</a:t>
            </a:r>
          </a:p>
        </p:txBody>
      </p:sp>
    </p:spTree>
    <p:extLst>
      <p:ext uri="{BB962C8B-B14F-4D97-AF65-F5344CB8AC3E}">
        <p14:creationId xmlns:p14="http://schemas.microsoft.com/office/powerpoint/2010/main" val="3574906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4"/>
          <p:cNvGrpSpPr/>
          <p:nvPr/>
        </p:nvGrpSpPr>
        <p:grpSpPr>
          <a:xfrm>
            <a:off x="9026722" y="1943100"/>
            <a:ext cx="7519447" cy="7570728"/>
            <a:chOff x="0" y="0"/>
            <a:chExt cx="13474384" cy="13474384"/>
          </a:xfrm>
        </p:grpSpPr>
        <p:grpSp>
          <p:nvGrpSpPr>
            <p:cNvPr id="11" name="Group 5"/>
            <p:cNvGrpSpPr/>
            <p:nvPr/>
          </p:nvGrpSpPr>
          <p:grpSpPr>
            <a:xfrm>
              <a:off x="0" y="0"/>
              <a:ext cx="13474384" cy="13474384"/>
              <a:chOff x="0" y="0"/>
              <a:chExt cx="6350000" cy="6350000"/>
            </a:xfrm>
          </p:grpSpPr>
          <p:sp>
            <p:nvSpPr>
              <p:cNvPr id="14"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nvGrpSpPr>
            <p:cNvPr id="12" name="Group 7"/>
            <p:cNvGrpSpPr/>
            <p:nvPr/>
          </p:nvGrpSpPr>
          <p:grpSpPr>
            <a:xfrm>
              <a:off x="1234732" y="1234732"/>
              <a:ext cx="11004920" cy="11004920"/>
              <a:chOff x="0" y="0"/>
              <a:chExt cx="6350000" cy="6350000"/>
            </a:xfrm>
          </p:grpSpPr>
          <p:sp>
            <p:nvSpPr>
              <p:cNvPr id="13"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grpSp>
        <p:nvGrpSpPr>
          <p:cNvPr id="27" name="Group 7"/>
          <p:cNvGrpSpPr/>
          <p:nvPr/>
        </p:nvGrpSpPr>
        <p:grpSpPr>
          <a:xfrm>
            <a:off x="1142475" y="852163"/>
            <a:ext cx="6372382" cy="2137889"/>
            <a:chOff x="0" y="0"/>
            <a:chExt cx="10656440" cy="7334364"/>
          </a:xfrm>
        </p:grpSpPr>
        <p:grpSp>
          <p:nvGrpSpPr>
            <p:cNvPr id="28" name="Group 8"/>
            <p:cNvGrpSpPr/>
            <p:nvPr/>
          </p:nvGrpSpPr>
          <p:grpSpPr>
            <a:xfrm>
              <a:off x="0" y="0"/>
              <a:ext cx="10656440" cy="7334364"/>
              <a:chOff x="0" y="0"/>
              <a:chExt cx="2703578" cy="1860755"/>
            </a:xfrm>
          </p:grpSpPr>
          <p:sp>
            <p:nvSpPr>
              <p:cNvPr id="30" name="Freeform 9"/>
              <p:cNvSpPr/>
              <p:nvPr/>
            </p:nvSpPr>
            <p:spPr>
              <a:xfrm>
                <a:off x="0" y="0"/>
                <a:ext cx="2703578" cy="1860755"/>
              </a:xfrm>
              <a:custGeom>
                <a:avLst/>
                <a:gdLst/>
                <a:ahLst/>
                <a:cxnLst/>
                <a:rect l="l" t="t" r="r" b="b"/>
                <a:pathLst>
                  <a:path w="2703578" h="1860755">
                    <a:moveTo>
                      <a:pt x="2579118" y="1860755"/>
                    </a:moveTo>
                    <a:lnTo>
                      <a:pt x="124460" y="1860755"/>
                    </a:lnTo>
                    <a:cubicBezTo>
                      <a:pt x="55880" y="1860755"/>
                      <a:pt x="0" y="1804875"/>
                      <a:pt x="0" y="1736295"/>
                    </a:cubicBezTo>
                    <a:lnTo>
                      <a:pt x="0" y="124460"/>
                    </a:lnTo>
                    <a:cubicBezTo>
                      <a:pt x="0" y="55880"/>
                      <a:pt x="55880" y="0"/>
                      <a:pt x="124460" y="0"/>
                    </a:cubicBezTo>
                    <a:lnTo>
                      <a:pt x="2579118" y="0"/>
                    </a:lnTo>
                    <a:cubicBezTo>
                      <a:pt x="2647698" y="0"/>
                      <a:pt x="2703578" y="55880"/>
                      <a:pt x="2703578" y="124460"/>
                    </a:cubicBezTo>
                    <a:lnTo>
                      <a:pt x="2703578" y="1736295"/>
                    </a:lnTo>
                    <a:cubicBezTo>
                      <a:pt x="2703578" y="1804875"/>
                      <a:pt x="2647698" y="1860755"/>
                      <a:pt x="2579118" y="1860755"/>
                    </a:cubicBezTo>
                    <a:close/>
                  </a:path>
                </a:pathLst>
              </a:custGeom>
              <a:solidFill>
                <a:srgbClr val="09427D"/>
              </a:solidFill>
            </p:spPr>
          </p:sp>
        </p:grpSp>
        <p:sp>
          <p:nvSpPr>
            <p:cNvPr id="29" name="TextBox 10"/>
            <p:cNvSpPr txBox="1"/>
            <p:nvPr/>
          </p:nvSpPr>
          <p:spPr>
            <a:xfrm>
              <a:off x="1406788" y="1315969"/>
              <a:ext cx="7842864" cy="4645854"/>
            </a:xfrm>
            <a:prstGeom prst="rect">
              <a:avLst/>
            </a:prstGeom>
          </p:spPr>
          <p:txBody>
            <a:bodyPr lIns="0" tIns="0" rIns="0" bIns="0" rtlCol="0" anchor="t">
              <a:spAutoFit/>
            </a:bodyPr>
            <a:lstStyle/>
            <a:p>
              <a:pPr algn="ctr"/>
              <a:r>
                <a:rPr lang="en-US" sz="4400" dirty="0">
                  <a:solidFill>
                    <a:srgbClr val="F5F5EF"/>
                  </a:solidFill>
                  <a:latin typeface="Now Bold"/>
                </a:rPr>
                <a:t>Future Forecasting</a:t>
              </a:r>
            </a:p>
          </p:txBody>
        </p:sp>
      </p:grpSp>
      <p:grpSp>
        <p:nvGrpSpPr>
          <p:cNvPr id="104" name="Group 103"/>
          <p:cNvGrpSpPr/>
          <p:nvPr/>
        </p:nvGrpSpPr>
        <p:grpSpPr>
          <a:xfrm>
            <a:off x="12573000" y="489537"/>
            <a:ext cx="5051952" cy="838200"/>
            <a:chOff x="12016848" y="419100"/>
            <a:chExt cx="5051952" cy="838200"/>
          </a:xfrm>
        </p:grpSpPr>
        <p:sp>
          <p:nvSpPr>
            <p:cNvPr id="105" name="Rectangle 104"/>
            <p:cNvSpPr/>
            <p:nvPr/>
          </p:nvSpPr>
          <p:spPr>
            <a:xfrm>
              <a:off x="12016848" y="491073"/>
              <a:ext cx="4671472" cy="646331"/>
            </a:xfrm>
            <a:prstGeom prst="rect">
              <a:avLst/>
            </a:prstGeom>
          </p:spPr>
          <p:txBody>
            <a:bodyPr wrap="none">
              <a:spAutoFit/>
            </a:bodyPr>
            <a:lstStyle/>
            <a:p>
              <a:pPr algn="r"/>
              <a:r>
                <a:rPr lang="en-US" dirty="0">
                  <a:latin typeface="Poppins" panose="00000500000000000000" pitchFamily="2" charset="0"/>
                  <a:cs typeface="Poppins" panose="00000500000000000000" pitchFamily="2" charset="0"/>
                </a:rPr>
                <a:t>Forecasting Covid19 Vaccines | I3S 2021</a:t>
              </a:r>
            </a:p>
            <a:p>
              <a:pPr algn="r"/>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106" name="Rectangle 105"/>
            <p:cNvSpPr/>
            <p:nvPr/>
          </p:nvSpPr>
          <p:spPr>
            <a:xfrm>
              <a:off x="16969848" y="419100"/>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6764000" y="550576"/>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
            <a:extLst>
              <a:ext uri="{FF2B5EF4-FFF2-40B4-BE49-F238E27FC236}">
                <a16:creationId xmlns:a16="http://schemas.microsoft.com/office/drawing/2014/main" id="{5D22DC18-4C2A-4751-B894-947EDBC042F2}"/>
              </a:ext>
            </a:extLst>
          </p:cNvPr>
          <p:cNvGrpSpPr/>
          <p:nvPr/>
        </p:nvGrpSpPr>
        <p:grpSpPr>
          <a:xfrm>
            <a:off x="12084359" y="3214760"/>
            <a:ext cx="4433027" cy="838200"/>
            <a:chOff x="0" y="0"/>
            <a:chExt cx="6186311" cy="1542856"/>
          </a:xfrm>
          <a:solidFill>
            <a:srgbClr val="09427D"/>
          </a:solidFill>
          <a:scene3d>
            <a:camera prst="perspectiveLeft"/>
            <a:lightRig rig="threePt" dir="t"/>
          </a:scene3d>
        </p:grpSpPr>
        <p:sp>
          <p:nvSpPr>
            <p:cNvPr id="22" name="Freeform 3">
              <a:extLst>
                <a:ext uri="{FF2B5EF4-FFF2-40B4-BE49-F238E27FC236}">
                  <a16:creationId xmlns:a16="http://schemas.microsoft.com/office/drawing/2014/main" id="{68DED9EF-1B00-4713-A879-B77A5FECDCA5}"/>
                </a:ext>
              </a:extLst>
            </p:cNvPr>
            <p:cNvSpPr/>
            <p:nvPr/>
          </p:nvSpPr>
          <p:spPr>
            <a:xfrm>
              <a:off x="0" y="0"/>
              <a:ext cx="6186311" cy="1542856"/>
            </a:xfrm>
            <a:custGeom>
              <a:avLst/>
              <a:gdLst/>
              <a:ahLst/>
              <a:cxnLst/>
              <a:rect l="l" t="t" r="r" b="b"/>
              <a:pathLst>
                <a:path w="6186311" h="1542856">
                  <a:moveTo>
                    <a:pt x="6061851" y="1542856"/>
                  </a:moveTo>
                  <a:lnTo>
                    <a:pt x="124460" y="1542856"/>
                  </a:lnTo>
                  <a:cubicBezTo>
                    <a:pt x="55880" y="1542856"/>
                    <a:pt x="0" y="1486976"/>
                    <a:pt x="0" y="1418395"/>
                  </a:cubicBezTo>
                  <a:lnTo>
                    <a:pt x="0" y="124460"/>
                  </a:lnTo>
                  <a:cubicBezTo>
                    <a:pt x="0" y="55880"/>
                    <a:pt x="55880" y="0"/>
                    <a:pt x="124460" y="0"/>
                  </a:cubicBezTo>
                  <a:lnTo>
                    <a:pt x="6061851" y="0"/>
                  </a:lnTo>
                  <a:cubicBezTo>
                    <a:pt x="6130431" y="0"/>
                    <a:pt x="6186311" y="55880"/>
                    <a:pt x="6186311" y="124460"/>
                  </a:cubicBezTo>
                  <a:lnTo>
                    <a:pt x="6186311" y="1418396"/>
                  </a:lnTo>
                  <a:cubicBezTo>
                    <a:pt x="6186311" y="1486976"/>
                    <a:pt x="6130431" y="1542856"/>
                    <a:pt x="6061851" y="1542856"/>
                  </a:cubicBezTo>
                  <a:close/>
                </a:path>
              </a:pathLst>
            </a:custGeom>
            <a:grpFill/>
          </p:spPr>
        </p:sp>
      </p:grpSp>
      <p:sp>
        <p:nvSpPr>
          <p:cNvPr id="23" name="TextBox 10">
            <a:extLst>
              <a:ext uri="{FF2B5EF4-FFF2-40B4-BE49-F238E27FC236}">
                <a16:creationId xmlns:a16="http://schemas.microsoft.com/office/drawing/2014/main" id="{9567461B-EADB-4D75-B205-8750E6D9BE75}"/>
              </a:ext>
            </a:extLst>
          </p:cNvPr>
          <p:cNvSpPr txBox="1"/>
          <p:nvPr/>
        </p:nvSpPr>
        <p:spPr>
          <a:xfrm>
            <a:off x="9154693" y="3425908"/>
            <a:ext cx="6951289" cy="430887"/>
          </a:xfrm>
          <a:prstGeom prst="rect">
            <a:avLst/>
          </a:prstGeom>
        </p:spPr>
        <p:txBody>
          <a:bodyPr wrap="square" lIns="0" tIns="0" rIns="0" bIns="0" rtlCol="0" anchor="t">
            <a:spAutoFit/>
          </a:bodyPr>
          <a:lstStyle/>
          <a:p>
            <a:pPr algn="r"/>
            <a:r>
              <a:rPr lang="en-US" sz="2800" dirty="0">
                <a:solidFill>
                  <a:schemeClr val="bg1"/>
                </a:solidFill>
                <a:latin typeface="Now Bold"/>
              </a:rPr>
              <a:t>Facebook Prophet</a:t>
            </a:r>
          </a:p>
        </p:txBody>
      </p:sp>
      <p:pic>
        <p:nvPicPr>
          <p:cNvPr id="19" name="图片 23">
            <a:extLst>
              <a:ext uri="{FF2B5EF4-FFF2-40B4-BE49-F238E27FC236}">
                <a16:creationId xmlns:a16="http://schemas.microsoft.com/office/drawing/2014/main" id="{9F442D5F-9D8E-4641-B551-FC80ECE6CB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10344937" y="1823179"/>
            <a:ext cx="2646937" cy="2489901"/>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23440C6B-35D4-4C6B-9A10-F42208CD9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367" y="4261712"/>
            <a:ext cx="13284802" cy="55304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A60D5063-953C-49D7-ABAD-9FC1B94CFAE3}"/>
              </a:ext>
            </a:extLst>
          </p:cNvPr>
          <p:cNvGraphicFramePr>
            <a:graphicFrameLocks noGrp="1"/>
          </p:cNvGraphicFramePr>
          <p:nvPr>
            <p:extLst>
              <p:ext uri="{D42A27DB-BD31-4B8C-83A1-F6EECF244321}">
                <p14:modId xmlns:p14="http://schemas.microsoft.com/office/powerpoint/2010/main" val="3901694064"/>
              </p:ext>
            </p:extLst>
          </p:nvPr>
        </p:nvGraphicFramePr>
        <p:xfrm>
          <a:off x="1447800" y="2754486"/>
          <a:ext cx="5862088" cy="1576335"/>
        </p:xfrm>
        <a:graphic>
          <a:graphicData uri="http://schemas.openxmlformats.org/drawingml/2006/table">
            <a:tbl>
              <a:tblPr firstRow="1" firstCol="1" bandRow="1">
                <a:tableStyleId>{5C22544A-7EE6-4342-B048-85BDC9FD1C3A}</a:tableStyleId>
              </a:tblPr>
              <a:tblGrid>
                <a:gridCol w="1272015">
                  <a:extLst>
                    <a:ext uri="{9D8B030D-6E8A-4147-A177-3AD203B41FA5}">
                      <a16:colId xmlns:a16="http://schemas.microsoft.com/office/drawing/2014/main" val="20000"/>
                    </a:ext>
                  </a:extLst>
                </a:gridCol>
                <a:gridCol w="1546776">
                  <a:extLst>
                    <a:ext uri="{9D8B030D-6E8A-4147-A177-3AD203B41FA5}">
                      <a16:colId xmlns:a16="http://schemas.microsoft.com/office/drawing/2014/main" val="20001"/>
                    </a:ext>
                  </a:extLst>
                </a:gridCol>
                <a:gridCol w="1496703">
                  <a:extLst>
                    <a:ext uri="{9D8B030D-6E8A-4147-A177-3AD203B41FA5}">
                      <a16:colId xmlns:a16="http://schemas.microsoft.com/office/drawing/2014/main" val="20002"/>
                    </a:ext>
                  </a:extLst>
                </a:gridCol>
                <a:gridCol w="1546594">
                  <a:extLst>
                    <a:ext uri="{9D8B030D-6E8A-4147-A177-3AD203B41FA5}">
                      <a16:colId xmlns:a16="http://schemas.microsoft.com/office/drawing/2014/main" val="20003"/>
                    </a:ext>
                  </a:extLst>
                </a:gridCol>
              </a:tblGrid>
              <a:tr h="407639">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en-US" sz="1500" b="0" i="1" dirty="0">
                          <a:effectLst/>
                          <a:latin typeface="Poppins" panose="00000500000000000000" pitchFamily="2" charset="0"/>
                          <a:cs typeface="Poppins" panose="00000500000000000000" pitchFamily="2" charset="0"/>
                        </a:rPr>
                        <a:t>ds</a:t>
                      </a:r>
                      <a:endParaRPr lang="en-GB" sz="1500" b="0" i="1" dirty="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nchor="ct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en-US" sz="1500" b="0" i="1" dirty="0" err="1">
                          <a:effectLst/>
                          <a:latin typeface="Poppins" panose="00000500000000000000" pitchFamily="2" charset="0"/>
                          <a:cs typeface="Poppins" panose="00000500000000000000" pitchFamily="2" charset="0"/>
                        </a:rPr>
                        <a:t>yhat</a:t>
                      </a:r>
                      <a:endParaRPr lang="en-GB" sz="1500" b="0" i="1" dirty="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nchor="ct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en-US" sz="1500" b="0" i="1" dirty="0" err="1">
                          <a:effectLst/>
                          <a:latin typeface="Poppins" panose="00000500000000000000" pitchFamily="2" charset="0"/>
                          <a:cs typeface="Poppins" panose="00000500000000000000" pitchFamily="2" charset="0"/>
                        </a:rPr>
                        <a:t>yhat_lower</a:t>
                      </a:r>
                      <a:endParaRPr lang="en-GB" sz="1500" b="0" i="1" dirty="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nchor="ct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en-US" sz="1500" b="0" i="1" dirty="0" err="1">
                          <a:effectLst/>
                          <a:latin typeface="Poppins" panose="00000500000000000000" pitchFamily="2" charset="0"/>
                          <a:cs typeface="Poppins" panose="00000500000000000000" pitchFamily="2" charset="0"/>
                        </a:rPr>
                        <a:t>yhat_upper</a:t>
                      </a:r>
                      <a:endParaRPr lang="en-GB" sz="1500" b="0" i="1" dirty="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nchor="ctr"/>
                </a:tc>
                <a:extLst>
                  <a:ext uri="{0D108BD9-81ED-4DB2-BD59-A6C34878D82A}">
                    <a16:rowId xmlns:a16="http://schemas.microsoft.com/office/drawing/2014/main" val="10000"/>
                  </a:ext>
                </a:extLst>
              </a:tr>
              <a:tr h="226642">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just"/>
                      <a:r>
                        <a:rPr lang="en-US" sz="1500" dirty="0">
                          <a:effectLst/>
                          <a:latin typeface="Poppins" panose="00000500000000000000" pitchFamily="2" charset="0"/>
                          <a:cs typeface="Poppins" panose="00000500000000000000" pitchFamily="2" charset="0"/>
                        </a:rPr>
                        <a:t>2021-07-01</a:t>
                      </a:r>
                      <a:endParaRPr lang="en-GB" sz="1500" dirty="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500" dirty="0">
                          <a:effectLst/>
                          <a:latin typeface="Poppins" panose="00000500000000000000" pitchFamily="2" charset="0"/>
                          <a:cs typeface="Poppins" panose="00000500000000000000" pitchFamily="2" charset="0"/>
                        </a:rPr>
                        <a:t>6.712125e+08</a:t>
                      </a:r>
                      <a:endParaRPr lang="en-GB" sz="1500" dirty="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500" dirty="0">
                          <a:effectLst/>
                          <a:latin typeface="Poppins" panose="00000500000000000000" pitchFamily="2" charset="0"/>
                          <a:cs typeface="Poppins" panose="00000500000000000000" pitchFamily="2" charset="0"/>
                        </a:rPr>
                        <a:t>6.141475e+08</a:t>
                      </a:r>
                      <a:endParaRPr lang="en-GB" sz="1500" dirty="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500">
                          <a:effectLst/>
                          <a:latin typeface="Poppins" panose="00000500000000000000" pitchFamily="2" charset="0"/>
                          <a:cs typeface="Poppins" panose="00000500000000000000" pitchFamily="2" charset="0"/>
                        </a:rPr>
                        <a:t>7.220045e+08</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extLst>
                  <a:ext uri="{0D108BD9-81ED-4DB2-BD59-A6C34878D82A}">
                    <a16:rowId xmlns:a16="http://schemas.microsoft.com/office/drawing/2014/main" val="10001"/>
                  </a:ext>
                </a:extLst>
              </a:tr>
              <a:tr h="252488">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just"/>
                      <a:r>
                        <a:rPr lang="en-US" sz="1500">
                          <a:effectLst/>
                          <a:latin typeface="Poppins" panose="00000500000000000000" pitchFamily="2" charset="0"/>
                          <a:cs typeface="Poppins" panose="00000500000000000000" pitchFamily="2" charset="0"/>
                        </a:rPr>
                        <a:t>2021-07-02</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500">
                          <a:effectLst/>
                          <a:latin typeface="Poppins" panose="00000500000000000000" pitchFamily="2" charset="0"/>
                          <a:cs typeface="Poppins" panose="00000500000000000000" pitchFamily="2" charset="0"/>
                        </a:rPr>
                        <a:t>6.801729e+08</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500">
                          <a:effectLst/>
                          <a:latin typeface="Poppins" panose="00000500000000000000" pitchFamily="2" charset="0"/>
                          <a:cs typeface="Poppins" panose="00000500000000000000" pitchFamily="2" charset="0"/>
                        </a:rPr>
                        <a:t>6.216502e+08</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500" dirty="0">
                          <a:effectLst/>
                          <a:latin typeface="Poppins" panose="00000500000000000000" pitchFamily="2" charset="0"/>
                          <a:cs typeface="Poppins" panose="00000500000000000000" pitchFamily="2" charset="0"/>
                        </a:rPr>
                        <a:t>7.318220e+08</a:t>
                      </a:r>
                      <a:endParaRPr lang="en-GB" sz="1500" dirty="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extLst>
                  <a:ext uri="{0D108BD9-81ED-4DB2-BD59-A6C34878D82A}">
                    <a16:rowId xmlns:a16="http://schemas.microsoft.com/office/drawing/2014/main" val="10002"/>
                  </a:ext>
                </a:extLst>
              </a:tr>
              <a:tr h="226642">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just"/>
                      <a:r>
                        <a:rPr lang="en-US" sz="1500" dirty="0">
                          <a:effectLst/>
                          <a:latin typeface="Poppins" panose="00000500000000000000" pitchFamily="2" charset="0"/>
                          <a:cs typeface="Poppins" panose="00000500000000000000" pitchFamily="2" charset="0"/>
                        </a:rPr>
                        <a:t>2021-07-03</a:t>
                      </a:r>
                      <a:endParaRPr lang="en-GB" sz="1500" dirty="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500">
                          <a:effectLst/>
                          <a:latin typeface="Poppins" panose="00000500000000000000" pitchFamily="2" charset="0"/>
                          <a:cs typeface="Poppins" panose="00000500000000000000" pitchFamily="2" charset="0"/>
                        </a:rPr>
                        <a:t>6.860007e+08</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500">
                          <a:effectLst/>
                          <a:latin typeface="Poppins" panose="00000500000000000000" pitchFamily="2" charset="0"/>
                          <a:cs typeface="Poppins" panose="00000500000000000000" pitchFamily="2" charset="0"/>
                        </a:rPr>
                        <a:t>6.258757e+08</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500">
                          <a:effectLst/>
                          <a:latin typeface="Poppins" panose="00000500000000000000" pitchFamily="2" charset="0"/>
                          <a:cs typeface="Poppins" panose="00000500000000000000" pitchFamily="2" charset="0"/>
                        </a:rPr>
                        <a:t>7.395016e+08</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extLst>
                  <a:ext uri="{0D108BD9-81ED-4DB2-BD59-A6C34878D82A}">
                    <a16:rowId xmlns:a16="http://schemas.microsoft.com/office/drawing/2014/main" val="10003"/>
                  </a:ext>
                </a:extLst>
              </a:tr>
              <a:tr h="230408">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just"/>
                      <a:r>
                        <a:rPr lang="en-US" sz="1500">
                          <a:effectLst/>
                          <a:latin typeface="Poppins" panose="00000500000000000000" pitchFamily="2" charset="0"/>
                          <a:cs typeface="Poppins" panose="00000500000000000000" pitchFamily="2" charset="0"/>
                        </a:rPr>
                        <a:t>2021-07-04</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500">
                          <a:effectLst/>
                          <a:latin typeface="Poppins" panose="00000500000000000000" pitchFamily="2" charset="0"/>
                          <a:cs typeface="Poppins" panose="00000500000000000000" pitchFamily="2" charset="0"/>
                        </a:rPr>
                        <a:t>6.903211e+08</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500">
                          <a:effectLst/>
                          <a:latin typeface="Poppins" panose="00000500000000000000" pitchFamily="2" charset="0"/>
                          <a:cs typeface="Poppins" panose="00000500000000000000" pitchFamily="2" charset="0"/>
                        </a:rPr>
                        <a:t>6.280171e+08</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500">
                          <a:effectLst/>
                          <a:latin typeface="Poppins" panose="00000500000000000000" pitchFamily="2" charset="0"/>
                          <a:cs typeface="Poppins" panose="00000500000000000000" pitchFamily="2" charset="0"/>
                        </a:rPr>
                        <a:t>7.446853e+08</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extLst>
                  <a:ext uri="{0D108BD9-81ED-4DB2-BD59-A6C34878D82A}">
                    <a16:rowId xmlns:a16="http://schemas.microsoft.com/office/drawing/2014/main" val="10004"/>
                  </a:ext>
                </a:extLst>
              </a:tr>
              <a:tr h="226642">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just"/>
                      <a:r>
                        <a:rPr lang="en-US" sz="1500" dirty="0">
                          <a:effectLst/>
                          <a:latin typeface="Poppins" panose="00000500000000000000" pitchFamily="2" charset="0"/>
                          <a:cs typeface="Poppins" panose="00000500000000000000" pitchFamily="2" charset="0"/>
                        </a:rPr>
                        <a:t>2021-07-05</a:t>
                      </a:r>
                      <a:endParaRPr lang="en-GB" sz="1500" dirty="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500">
                          <a:effectLst/>
                          <a:latin typeface="Poppins" panose="00000500000000000000" pitchFamily="2" charset="0"/>
                          <a:cs typeface="Poppins" panose="00000500000000000000" pitchFamily="2" charset="0"/>
                        </a:rPr>
                        <a:t>6.970889e+08</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1500">
                          <a:effectLst/>
                          <a:latin typeface="Poppins" panose="00000500000000000000" pitchFamily="2" charset="0"/>
                          <a:cs typeface="Poppins" panose="00000500000000000000" pitchFamily="2" charset="0"/>
                        </a:rPr>
                        <a:t>6.332544e+08</a:t>
                      </a:r>
                      <a:endParaRPr lang="en-GB" sz="150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500" dirty="0">
                          <a:effectLst/>
                          <a:latin typeface="Poppins" panose="00000500000000000000" pitchFamily="2" charset="0"/>
                          <a:cs typeface="Poppins" panose="00000500000000000000" pitchFamily="2" charset="0"/>
                        </a:rPr>
                        <a:t>7.535284e+08</a:t>
                      </a:r>
                      <a:endParaRPr lang="en-GB" sz="1500" dirty="0">
                        <a:effectLst/>
                        <a:latin typeface="Poppins" panose="00000500000000000000" pitchFamily="2" charset="0"/>
                        <a:ea typeface="Times New Roman" panose="02020603050405020304" pitchFamily="18" charset="0"/>
                        <a:cs typeface="Poppins" panose="00000500000000000000" pitchFamily="2" charset="0"/>
                      </a:endParaRPr>
                    </a:p>
                  </a:txBody>
                  <a:tcPr marL="56443" marR="56443"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34417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4"/>
          <p:cNvGrpSpPr/>
          <p:nvPr/>
        </p:nvGrpSpPr>
        <p:grpSpPr>
          <a:xfrm>
            <a:off x="9026722" y="1943100"/>
            <a:ext cx="7519447" cy="7570728"/>
            <a:chOff x="0" y="0"/>
            <a:chExt cx="13474384" cy="13474384"/>
          </a:xfrm>
        </p:grpSpPr>
        <p:grpSp>
          <p:nvGrpSpPr>
            <p:cNvPr id="11" name="Group 5"/>
            <p:cNvGrpSpPr/>
            <p:nvPr/>
          </p:nvGrpSpPr>
          <p:grpSpPr>
            <a:xfrm>
              <a:off x="0" y="0"/>
              <a:ext cx="13474384" cy="13474384"/>
              <a:chOff x="0" y="0"/>
              <a:chExt cx="6350000" cy="6350000"/>
            </a:xfrm>
          </p:grpSpPr>
          <p:sp>
            <p:nvSpPr>
              <p:cNvPr id="14"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nvGrpSpPr>
            <p:cNvPr id="12" name="Group 7"/>
            <p:cNvGrpSpPr/>
            <p:nvPr/>
          </p:nvGrpSpPr>
          <p:grpSpPr>
            <a:xfrm>
              <a:off x="1234732" y="1234732"/>
              <a:ext cx="11004920" cy="11004920"/>
              <a:chOff x="0" y="0"/>
              <a:chExt cx="6350000" cy="6350000"/>
            </a:xfrm>
          </p:grpSpPr>
          <p:sp>
            <p:nvSpPr>
              <p:cNvPr id="13"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grpSp>
        <p:nvGrpSpPr>
          <p:cNvPr id="27" name="Group 7"/>
          <p:cNvGrpSpPr/>
          <p:nvPr/>
        </p:nvGrpSpPr>
        <p:grpSpPr>
          <a:xfrm>
            <a:off x="1142475" y="852163"/>
            <a:ext cx="6372382" cy="2137889"/>
            <a:chOff x="0" y="0"/>
            <a:chExt cx="10656440" cy="7334364"/>
          </a:xfrm>
        </p:grpSpPr>
        <p:grpSp>
          <p:nvGrpSpPr>
            <p:cNvPr id="28" name="Group 8"/>
            <p:cNvGrpSpPr/>
            <p:nvPr/>
          </p:nvGrpSpPr>
          <p:grpSpPr>
            <a:xfrm>
              <a:off x="0" y="0"/>
              <a:ext cx="10656440" cy="7334364"/>
              <a:chOff x="0" y="0"/>
              <a:chExt cx="2703578" cy="1860755"/>
            </a:xfrm>
          </p:grpSpPr>
          <p:sp>
            <p:nvSpPr>
              <p:cNvPr id="30" name="Freeform 9"/>
              <p:cNvSpPr/>
              <p:nvPr/>
            </p:nvSpPr>
            <p:spPr>
              <a:xfrm>
                <a:off x="0" y="0"/>
                <a:ext cx="2703578" cy="1860755"/>
              </a:xfrm>
              <a:custGeom>
                <a:avLst/>
                <a:gdLst/>
                <a:ahLst/>
                <a:cxnLst/>
                <a:rect l="l" t="t" r="r" b="b"/>
                <a:pathLst>
                  <a:path w="2703578" h="1860755">
                    <a:moveTo>
                      <a:pt x="2579118" y="1860755"/>
                    </a:moveTo>
                    <a:lnTo>
                      <a:pt x="124460" y="1860755"/>
                    </a:lnTo>
                    <a:cubicBezTo>
                      <a:pt x="55880" y="1860755"/>
                      <a:pt x="0" y="1804875"/>
                      <a:pt x="0" y="1736295"/>
                    </a:cubicBezTo>
                    <a:lnTo>
                      <a:pt x="0" y="124460"/>
                    </a:lnTo>
                    <a:cubicBezTo>
                      <a:pt x="0" y="55880"/>
                      <a:pt x="55880" y="0"/>
                      <a:pt x="124460" y="0"/>
                    </a:cubicBezTo>
                    <a:lnTo>
                      <a:pt x="2579118" y="0"/>
                    </a:lnTo>
                    <a:cubicBezTo>
                      <a:pt x="2647698" y="0"/>
                      <a:pt x="2703578" y="55880"/>
                      <a:pt x="2703578" y="124460"/>
                    </a:cubicBezTo>
                    <a:lnTo>
                      <a:pt x="2703578" y="1736295"/>
                    </a:lnTo>
                    <a:cubicBezTo>
                      <a:pt x="2703578" y="1804875"/>
                      <a:pt x="2647698" y="1860755"/>
                      <a:pt x="2579118" y="1860755"/>
                    </a:cubicBezTo>
                    <a:close/>
                  </a:path>
                </a:pathLst>
              </a:custGeom>
              <a:solidFill>
                <a:srgbClr val="09427D"/>
              </a:solidFill>
            </p:spPr>
          </p:sp>
        </p:grpSp>
        <p:sp>
          <p:nvSpPr>
            <p:cNvPr id="29" name="TextBox 10"/>
            <p:cNvSpPr txBox="1"/>
            <p:nvPr/>
          </p:nvSpPr>
          <p:spPr>
            <a:xfrm>
              <a:off x="1406788" y="1315969"/>
              <a:ext cx="7842864" cy="4645854"/>
            </a:xfrm>
            <a:prstGeom prst="rect">
              <a:avLst/>
            </a:prstGeom>
          </p:spPr>
          <p:txBody>
            <a:bodyPr lIns="0" tIns="0" rIns="0" bIns="0" rtlCol="0" anchor="t">
              <a:spAutoFit/>
            </a:bodyPr>
            <a:lstStyle/>
            <a:p>
              <a:pPr algn="ctr"/>
              <a:r>
                <a:rPr lang="en-US" sz="4400" dirty="0">
                  <a:solidFill>
                    <a:srgbClr val="F5F5EF"/>
                  </a:solidFill>
                  <a:latin typeface="Now Bold"/>
                </a:rPr>
                <a:t>Future Forecasting</a:t>
              </a:r>
            </a:p>
          </p:txBody>
        </p:sp>
      </p:grpSp>
      <p:grpSp>
        <p:nvGrpSpPr>
          <p:cNvPr id="104" name="Group 103"/>
          <p:cNvGrpSpPr/>
          <p:nvPr/>
        </p:nvGrpSpPr>
        <p:grpSpPr>
          <a:xfrm>
            <a:off x="12573000" y="489537"/>
            <a:ext cx="5051952" cy="838200"/>
            <a:chOff x="12016848" y="419100"/>
            <a:chExt cx="5051952" cy="838200"/>
          </a:xfrm>
        </p:grpSpPr>
        <p:sp>
          <p:nvSpPr>
            <p:cNvPr id="105" name="Rectangle 104"/>
            <p:cNvSpPr/>
            <p:nvPr/>
          </p:nvSpPr>
          <p:spPr>
            <a:xfrm>
              <a:off x="12016848" y="491073"/>
              <a:ext cx="4671472" cy="646331"/>
            </a:xfrm>
            <a:prstGeom prst="rect">
              <a:avLst/>
            </a:prstGeom>
          </p:spPr>
          <p:txBody>
            <a:bodyPr wrap="none">
              <a:spAutoFit/>
            </a:bodyPr>
            <a:lstStyle/>
            <a:p>
              <a:pPr algn="r"/>
              <a:r>
                <a:rPr lang="en-US" dirty="0">
                  <a:latin typeface="Poppins" panose="00000500000000000000" pitchFamily="2" charset="0"/>
                  <a:cs typeface="Poppins" panose="00000500000000000000" pitchFamily="2" charset="0"/>
                </a:rPr>
                <a:t>Forecasting Covid19 Vaccines | I3S 2021</a:t>
              </a:r>
            </a:p>
            <a:p>
              <a:pPr algn="r"/>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106" name="Rectangle 105"/>
            <p:cNvSpPr/>
            <p:nvPr/>
          </p:nvSpPr>
          <p:spPr>
            <a:xfrm>
              <a:off x="16969848" y="419100"/>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6764000" y="550576"/>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
            <a:extLst>
              <a:ext uri="{FF2B5EF4-FFF2-40B4-BE49-F238E27FC236}">
                <a16:creationId xmlns:a16="http://schemas.microsoft.com/office/drawing/2014/main" id="{5D22DC18-4C2A-4751-B894-947EDBC042F2}"/>
              </a:ext>
            </a:extLst>
          </p:cNvPr>
          <p:cNvGrpSpPr/>
          <p:nvPr/>
        </p:nvGrpSpPr>
        <p:grpSpPr>
          <a:xfrm>
            <a:off x="12084359" y="3214760"/>
            <a:ext cx="4433027" cy="838200"/>
            <a:chOff x="0" y="0"/>
            <a:chExt cx="6186311" cy="1542856"/>
          </a:xfrm>
          <a:solidFill>
            <a:srgbClr val="09427D"/>
          </a:solidFill>
          <a:scene3d>
            <a:camera prst="perspectiveLeft"/>
            <a:lightRig rig="threePt" dir="t"/>
          </a:scene3d>
        </p:grpSpPr>
        <p:sp>
          <p:nvSpPr>
            <p:cNvPr id="22" name="Freeform 3">
              <a:extLst>
                <a:ext uri="{FF2B5EF4-FFF2-40B4-BE49-F238E27FC236}">
                  <a16:creationId xmlns:a16="http://schemas.microsoft.com/office/drawing/2014/main" id="{68DED9EF-1B00-4713-A879-B77A5FECDCA5}"/>
                </a:ext>
              </a:extLst>
            </p:cNvPr>
            <p:cNvSpPr/>
            <p:nvPr/>
          </p:nvSpPr>
          <p:spPr>
            <a:xfrm>
              <a:off x="0" y="0"/>
              <a:ext cx="6186311" cy="1542856"/>
            </a:xfrm>
            <a:custGeom>
              <a:avLst/>
              <a:gdLst/>
              <a:ahLst/>
              <a:cxnLst/>
              <a:rect l="l" t="t" r="r" b="b"/>
              <a:pathLst>
                <a:path w="6186311" h="1542856">
                  <a:moveTo>
                    <a:pt x="6061851" y="1542856"/>
                  </a:moveTo>
                  <a:lnTo>
                    <a:pt x="124460" y="1542856"/>
                  </a:lnTo>
                  <a:cubicBezTo>
                    <a:pt x="55880" y="1542856"/>
                    <a:pt x="0" y="1486976"/>
                    <a:pt x="0" y="1418395"/>
                  </a:cubicBezTo>
                  <a:lnTo>
                    <a:pt x="0" y="124460"/>
                  </a:lnTo>
                  <a:cubicBezTo>
                    <a:pt x="0" y="55880"/>
                    <a:pt x="55880" y="0"/>
                    <a:pt x="124460" y="0"/>
                  </a:cubicBezTo>
                  <a:lnTo>
                    <a:pt x="6061851" y="0"/>
                  </a:lnTo>
                  <a:cubicBezTo>
                    <a:pt x="6130431" y="0"/>
                    <a:pt x="6186311" y="55880"/>
                    <a:pt x="6186311" y="124460"/>
                  </a:cubicBezTo>
                  <a:lnTo>
                    <a:pt x="6186311" y="1418396"/>
                  </a:lnTo>
                  <a:cubicBezTo>
                    <a:pt x="6186311" y="1486976"/>
                    <a:pt x="6130431" y="1542856"/>
                    <a:pt x="6061851" y="1542856"/>
                  </a:cubicBezTo>
                  <a:close/>
                </a:path>
              </a:pathLst>
            </a:custGeom>
            <a:grpFill/>
          </p:spPr>
        </p:sp>
      </p:grpSp>
      <p:sp>
        <p:nvSpPr>
          <p:cNvPr id="23" name="TextBox 10">
            <a:extLst>
              <a:ext uri="{FF2B5EF4-FFF2-40B4-BE49-F238E27FC236}">
                <a16:creationId xmlns:a16="http://schemas.microsoft.com/office/drawing/2014/main" id="{9567461B-EADB-4D75-B205-8750E6D9BE75}"/>
              </a:ext>
            </a:extLst>
          </p:cNvPr>
          <p:cNvSpPr txBox="1"/>
          <p:nvPr/>
        </p:nvSpPr>
        <p:spPr>
          <a:xfrm>
            <a:off x="9154693" y="3425908"/>
            <a:ext cx="6951289" cy="430887"/>
          </a:xfrm>
          <a:prstGeom prst="rect">
            <a:avLst/>
          </a:prstGeom>
        </p:spPr>
        <p:txBody>
          <a:bodyPr wrap="square" lIns="0" tIns="0" rIns="0" bIns="0" rtlCol="0" anchor="t">
            <a:spAutoFit/>
          </a:bodyPr>
          <a:lstStyle/>
          <a:p>
            <a:pPr algn="r"/>
            <a:r>
              <a:rPr lang="en-US" sz="2800" dirty="0">
                <a:solidFill>
                  <a:schemeClr val="bg1"/>
                </a:solidFill>
                <a:latin typeface="Now Bold"/>
              </a:rPr>
              <a:t>ARIMA</a:t>
            </a:r>
          </a:p>
        </p:txBody>
      </p:sp>
      <p:pic>
        <p:nvPicPr>
          <p:cNvPr id="19" name="图片 23">
            <a:extLst>
              <a:ext uri="{FF2B5EF4-FFF2-40B4-BE49-F238E27FC236}">
                <a16:creationId xmlns:a16="http://schemas.microsoft.com/office/drawing/2014/main" id="{9F442D5F-9D8E-4641-B551-FC80ECE6CB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10344937" y="1823179"/>
            <a:ext cx="2646937" cy="2489901"/>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856C75CA-E2C2-4370-8C9F-0B9075319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006" y="4175537"/>
            <a:ext cx="11564386" cy="5387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6CC88A5-C594-4DFA-9F8F-CA17815B82F3}"/>
              </a:ext>
            </a:extLst>
          </p:cNvPr>
          <p:cNvGraphicFramePr>
            <a:graphicFrameLocks noGrp="1"/>
          </p:cNvGraphicFramePr>
          <p:nvPr>
            <p:extLst>
              <p:ext uri="{D42A27DB-BD31-4B8C-83A1-F6EECF244321}">
                <p14:modId xmlns:p14="http://schemas.microsoft.com/office/powerpoint/2010/main" val="200636726"/>
              </p:ext>
            </p:extLst>
          </p:nvPr>
        </p:nvGraphicFramePr>
        <p:xfrm>
          <a:off x="2195813" y="2709886"/>
          <a:ext cx="4265705" cy="1828800"/>
        </p:xfrm>
        <a:graphic>
          <a:graphicData uri="http://schemas.openxmlformats.org/drawingml/2006/table">
            <a:tbl>
              <a:tblPr firstRow="1" firstCol="1" bandRow="1">
                <a:tableStyleId>{5C22544A-7EE6-4342-B048-85BDC9FD1C3A}</a:tableStyleId>
              </a:tblPr>
              <a:tblGrid>
                <a:gridCol w="2016255">
                  <a:extLst>
                    <a:ext uri="{9D8B030D-6E8A-4147-A177-3AD203B41FA5}">
                      <a16:colId xmlns:a16="http://schemas.microsoft.com/office/drawing/2014/main" val="20000"/>
                    </a:ext>
                  </a:extLst>
                </a:gridCol>
                <a:gridCol w="2249450">
                  <a:extLst>
                    <a:ext uri="{9D8B030D-6E8A-4147-A177-3AD203B41FA5}">
                      <a16:colId xmlns:a16="http://schemas.microsoft.com/office/drawing/2014/main" val="20001"/>
                    </a:ext>
                  </a:extLst>
                </a:gridCol>
              </a:tblGrid>
              <a:tr h="0">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en-US" sz="2000" b="0" dirty="0">
                          <a:effectLst/>
                          <a:latin typeface="Poppins" panose="00000500000000000000" pitchFamily="2" charset="0"/>
                          <a:cs typeface="Poppins" panose="00000500000000000000" pitchFamily="2" charset="0"/>
                        </a:rPr>
                        <a:t>ds</a:t>
                      </a:r>
                      <a:endParaRPr lang="en-GB" sz="2000" b="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en-US" sz="2000" b="0" dirty="0">
                          <a:effectLst/>
                          <a:latin typeface="Poppins" panose="00000500000000000000" pitchFamily="2" charset="0"/>
                          <a:cs typeface="Poppins" panose="00000500000000000000" pitchFamily="2" charset="0"/>
                        </a:rPr>
                        <a:t>pred</a:t>
                      </a:r>
                      <a:endParaRPr lang="en-GB" sz="2000" b="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extLst>
                  <a:ext uri="{0D108BD9-81ED-4DB2-BD59-A6C34878D82A}">
                    <a16:rowId xmlns:a16="http://schemas.microsoft.com/office/drawing/2014/main" val="10000"/>
                  </a:ext>
                </a:extLst>
              </a:tr>
              <a:tr h="304800">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just"/>
                      <a:r>
                        <a:rPr lang="en-US" sz="2000" dirty="0">
                          <a:effectLst/>
                          <a:latin typeface="Poppins" panose="00000500000000000000" pitchFamily="2" charset="0"/>
                          <a:cs typeface="Poppins" panose="00000500000000000000" pitchFamily="2" charset="0"/>
                        </a:rPr>
                        <a:t>2021-06-13</a:t>
                      </a:r>
                      <a:endParaRPr lang="en-GB" sz="20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2000" dirty="0">
                          <a:effectLst/>
                          <a:latin typeface="Poppins" panose="00000500000000000000" pitchFamily="2" charset="0"/>
                          <a:cs typeface="Poppins" panose="00000500000000000000" pitchFamily="2" charset="0"/>
                        </a:rPr>
                        <a:t>2.923380e+08</a:t>
                      </a:r>
                      <a:endParaRPr lang="en-GB" sz="20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extLst>
                  <a:ext uri="{0D108BD9-81ED-4DB2-BD59-A6C34878D82A}">
                    <a16:rowId xmlns:a16="http://schemas.microsoft.com/office/drawing/2014/main" val="10001"/>
                  </a:ext>
                </a:extLst>
              </a:tr>
              <a:tr h="0">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just"/>
                      <a:r>
                        <a:rPr lang="en-US" sz="2000">
                          <a:effectLst/>
                          <a:latin typeface="Poppins" panose="00000500000000000000" pitchFamily="2" charset="0"/>
                          <a:cs typeface="Poppins" panose="00000500000000000000" pitchFamily="2" charset="0"/>
                        </a:rPr>
                        <a:t>2021-06-14</a:t>
                      </a:r>
                      <a:endParaRPr lang="en-GB" sz="20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2000">
                          <a:effectLst/>
                          <a:latin typeface="Poppins" panose="00000500000000000000" pitchFamily="2" charset="0"/>
                          <a:cs typeface="Poppins" panose="00000500000000000000" pitchFamily="2" charset="0"/>
                        </a:rPr>
                        <a:t>2.923380e+08</a:t>
                      </a:r>
                      <a:endParaRPr lang="en-GB" sz="20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extLst>
                  <a:ext uri="{0D108BD9-81ED-4DB2-BD59-A6C34878D82A}">
                    <a16:rowId xmlns:a16="http://schemas.microsoft.com/office/drawing/2014/main" val="10002"/>
                  </a:ext>
                </a:extLst>
              </a:tr>
              <a:tr h="0">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just"/>
                      <a:r>
                        <a:rPr lang="en-US" sz="2000">
                          <a:effectLst/>
                          <a:latin typeface="Poppins" panose="00000500000000000000" pitchFamily="2" charset="0"/>
                          <a:cs typeface="Poppins" panose="00000500000000000000" pitchFamily="2" charset="0"/>
                        </a:rPr>
                        <a:t>2021-06-15</a:t>
                      </a:r>
                      <a:endParaRPr lang="en-GB" sz="20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2000">
                          <a:effectLst/>
                          <a:latin typeface="Poppins" panose="00000500000000000000" pitchFamily="2" charset="0"/>
                          <a:cs typeface="Poppins" panose="00000500000000000000" pitchFamily="2" charset="0"/>
                        </a:rPr>
                        <a:t>2.923380e+08</a:t>
                      </a:r>
                      <a:endParaRPr lang="en-GB" sz="20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extLst>
                  <a:ext uri="{0D108BD9-81ED-4DB2-BD59-A6C34878D82A}">
                    <a16:rowId xmlns:a16="http://schemas.microsoft.com/office/drawing/2014/main" val="10003"/>
                  </a:ext>
                </a:extLst>
              </a:tr>
              <a:tr h="142875">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just"/>
                      <a:r>
                        <a:rPr lang="en-US" sz="2000">
                          <a:effectLst/>
                          <a:latin typeface="Poppins" panose="00000500000000000000" pitchFamily="2" charset="0"/>
                          <a:cs typeface="Poppins" panose="00000500000000000000" pitchFamily="2" charset="0"/>
                        </a:rPr>
                        <a:t>2021-06-16</a:t>
                      </a:r>
                      <a:endParaRPr lang="en-GB" sz="20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2000">
                          <a:effectLst/>
                          <a:latin typeface="Poppins" panose="00000500000000000000" pitchFamily="2" charset="0"/>
                          <a:cs typeface="Poppins" panose="00000500000000000000" pitchFamily="2" charset="0"/>
                        </a:rPr>
                        <a:t>2.923380e+08</a:t>
                      </a:r>
                      <a:endParaRPr lang="en-GB" sz="20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extLst>
                  <a:ext uri="{0D108BD9-81ED-4DB2-BD59-A6C34878D82A}">
                    <a16:rowId xmlns:a16="http://schemas.microsoft.com/office/drawing/2014/main" val="10004"/>
                  </a:ext>
                </a:extLst>
              </a:tr>
              <a:tr h="0">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just"/>
                      <a:r>
                        <a:rPr lang="en-US" sz="2000">
                          <a:effectLst/>
                          <a:latin typeface="Poppins" panose="00000500000000000000" pitchFamily="2" charset="0"/>
                          <a:cs typeface="Poppins" panose="00000500000000000000" pitchFamily="2" charset="0"/>
                        </a:rPr>
                        <a:t>2021-06-17</a:t>
                      </a:r>
                      <a:endParaRPr lang="en-GB" sz="20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just"/>
                      <a:r>
                        <a:rPr lang="en-US" sz="2000" dirty="0">
                          <a:effectLst/>
                          <a:latin typeface="Poppins" panose="00000500000000000000" pitchFamily="2" charset="0"/>
                          <a:cs typeface="Poppins" panose="00000500000000000000" pitchFamily="2" charset="0"/>
                        </a:rPr>
                        <a:t>2.923380e+08</a:t>
                      </a:r>
                      <a:endParaRPr lang="en-GB" sz="2000" dirty="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3075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A64B8"/>
        </a:solidFill>
        <a:effectLst/>
      </p:bgPr>
    </p:bg>
    <p:spTree>
      <p:nvGrpSpPr>
        <p:cNvPr id="1" name=""/>
        <p:cNvGrpSpPr/>
        <p:nvPr/>
      </p:nvGrpSpPr>
      <p:grpSpPr>
        <a:xfrm>
          <a:off x="0" y="0"/>
          <a:ext cx="0" cy="0"/>
          <a:chOff x="0" y="0"/>
          <a:chExt cx="0" cy="0"/>
        </a:xfrm>
      </p:grpSpPr>
      <p:pic>
        <p:nvPicPr>
          <p:cNvPr id="37"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035564">
            <a:off x="-1764853" y="8284105"/>
            <a:ext cx="4468634" cy="3193042"/>
          </a:xfrm>
          <a:prstGeom prst="rect">
            <a:avLst/>
          </a:prstGeom>
        </p:spPr>
      </p:pic>
      <p:grpSp>
        <p:nvGrpSpPr>
          <p:cNvPr id="49" name="Group 2">
            <a:extLst>
              <a:ext uri="{FF2B5EF4-FFF2-40B4-BE49-F238E27FC236}">
                <a16:creationId xmlns:a16="http://schemas.microsoft.com/office/drawing/2014/main" id="{C607163E-180D-4A3F-B9B4-A9388EC147A0}"/>
              </a:ext>
            </a:extLst>
          </p:cNvPr>
          <p:cNvGrpSpPr/>
          <p:nvPr/>
        </p:nvGrpSpPr>
        <p:grpSpPr>
          <a:xfrm>
            <a:off x="11300151" y="670024"/>
            <a:ext cx="6440471" cy="1291385"/>
            <a:chOff x="0" y="0"/>
            <a:chExt cx="6186311" cy="1542856"/>
          </a:xfrm>
          <a:solidFill>
            <a:schemeClr val="bg1"/>
          </a:solidFill>
          <a:scene3d>
            <a:camera prst="perspectiveLeft"/>
            <a:lightRig rig="threePt" dir="t"/>
          </a:scene3d>
        </p:grpSpPr>
        <p:sp>
          <p:nvSpPr>
            <p:cNvPr id="50" name="Freeform 3">
              <a:extLst>
                <a:ext uri="{FF2B5EF4-FFF2-40B4-BE49-F238E27FC236}">
                  <a16:creationId xmlns:a16="http://schemas.microsoft.com/office/drawing/2014/main" id="{8DED0725-51C9-48A3-8163-E099D951BEC5}"/>
                </a:ext>
              </a:extLst>
            </p:cNvPr>
            <p:cNvSpPr/>
            <p:nvPr/>
          </p:nvSpPr>
          <p:spPr>
            <a:xfrm>
              <a:off x="0" y="0"/>
              <a:ext cx="6186311" cy="1542856"/>
            </a:xfrm>
            <a:custGeom>
              <a:avLst/>
              <a:gdLst/>
              <a:ahLst/>
              <a:cxnLst/>
              <a:rect l="l" t="t" r="r" b="b"/>
              <a:pathLst>
                <a:path w="6186311" h="1542856">
                  <a:moveTo>
                    <a:pt x="6061851" y="1542856"/>
                  </a:moveTo>
                  <a:lnTo>
                    <a:pt x="124460" y="1542856"/>
                  </a:lnTo>
                  <a:cubicBezTo>
                    <a:pt x="55880" y="1542856"/>
                    <a:pt x="0" y="1486976"/>
                    <a:pt x="0" y="1418395"/>
                  </a:cubicBezTo>
                  <a:lnTo>
                    <a:pt x="0" y="124460"/>
                  </a:lnTo>
                  <a:cubicBezTo>
                    <a:pt x="0" y="55880"/>
                    <a:pt x="55880" y="0"/>
                    <a:pt x="124460" y="0"/>
                  </a:cubicBezTo>
                  <a:lnTo>
                    <a:pt x="6061851" y="0"/>
                  </a:lnTo>
                  <a:cubicBezTo>
                    <a:pt x="6130431" y="0"/>
                    <a:pt x="6186311" y="55880"/>
                    <a:pt x="6186311" y="124460"/>
                  </a:cubicBezTo>
                  <a:lnTo>
                    <a:pt x="6186311" y="1418396"/>
                  </a:lnTo>
                  <a:cubicBezTo>
                    <a:pt x="6186311" y="1486976"/>
                    <a:pt x="6130431" y="1542856"/>
                    <a:pt x="6061851" y="1542856"/>
                  </a:cubicBezTo>
                  <a:close/>
                </a:path>
              </a:pathLst>
            </a:custGeom>
            <a:grpFill/>
          </p:spPr>
        </p:sp>
      </p:grpSp>
      <p:pic>
        <p:nvPicPr>
          <p:cNvPr id="51" name="图片 23">
            <a:extLst>
              <a:ext uri="{FF2B5EF4-FFF2-40B4-BE49-F238E27FC236}">
                <a16:creationId xmlns:a16="http://schemas.microsoft.com/office/drawing/2014/main" id="{045A0D03-CC18-4DA5-9E41-74C4019EE6C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10972800" y="358978"/>
            <a:ext cx="2326516" cy="2188490"/>
          </a:xfrm>
          <a:prstGeom prst="rect">
            <a:avLst/>
          </a:prstGeom>
          <a:ln>
            <a:noFill/>
          </a:ln>
          <a:effectLst>
            <a:outerShdw blurRad="292100" dist="139700" dir="2700000" algn="tl" rotWithShape="0">
              <a:srgbClr val="333333">
                <a:alpha val="65000"/>
              </a:srgbClr>
            </a:outerShdw>
          </a:effectLst>
        </p:spPr>
      </p:pic>
      <p:sp>
        <p:nvSpPr>
          <p:cNvPr id="52" name="TextBox 10">
            <a:extLst>
              <a:ext uri="{FF2B5EF4-FFF2-40B4-BE49-F238E27FC236}">
                <a16:creationId xmlns:a16="http://schemas.microsoft.com/office/drawing/2014/main" id="{8E4B32E5-DE5F-41AA-B24A-1F7D92AA210A}"/>
              </a:ext>
            </a:extLst>
          </p:cNvPr>
          <p:cNvSpPr txBox="1"/>
          <p:nvPr/>
        </p:nvSpPr>
        <p:spPr>
          <a:xfrm>
            <a:off x="10457166" y="1131541"/>
            <a:ext cx="6951289" cy="492443"/>
          </a:xfrm>
          <a:prstGeom prst="rect">
            <a:avLst/>
          </a:prstGeom>
        </p:spPr>
        <p:txBody>
          <a:bodyPr wrap="square" lIns="0" tIns="0" rIns="0" bIns="0" rtlCol="0" anchor="t">
            <a:spAutoFit/>
          </a:bodyPr>
          <a:lstStyle/>
          <a:p>
            <a:pPr algn="r"/>
            <a:r>
              <a:rPr lang="en-US" sz="3200" dirty="0">
                <a:solidFill>
                  <a:srgbClr val="09427D"/>
                </a:solidFill>
                <a:latin typeface="Now Bold"/>
              </a:rPr>
              <a:t>Evaluation Metrics</a:t>
            </a:r>
          </a:p>
        </p:txBody>
      </p:sp>
      <p:graphicFrame>
        <p:nvGraphicFramePr>
          <p:cNvPr id="2" name="Table 1">
            <a:extLst>
              <a:ext uri="{FF2B5EF4-FFF2-40B4-BE49-F238E27FC236}">
                <a16:creationId xmlns:a16="http://schemas.microsoft.com/office/drawing/2014/main" id="{CD52FF93-C138-4EA3-82EA-48226E95DB19}"/>
              </a:ext>
            </a:extLst>
          </p:cNvPr>
          <p:cNvGraphicFramePr>
            <a:graphicFrameLocks noGrp="1"/>
          </p:cNvGraphicFramePr>
          <p:nvPr>
            <p:extLst>
              <p:ext uri="{D42A27DB-BD31-4B8C-83A1-F6EECF244321}">
                <p14:modId xmlns:p14="http://schemas.microsoft.com/office/powerpoint/2010/main" val="2964378898"/>
              </p:ext>
            </p:extLst>
          </p:nvPr>
        </p:nvGraphicFramePr>
        <p:xfrm>
          <a:off x="1406454" y="3362865"/>
          <a:ext cx="16002001" cy="4099720"/>
        </p:xfrm>
        <a:graphic>
          <a:graphicData uri="http://schemas.openxmlformats.org/drawingml/2006/table">
            <a:tbl>
              <a:tblPr>
                <a:tableStyleId>{ED083AE6-46FA-4A59-8FB0-9F97EB10719F}</a:tableStyleId>
              </a:tblPr>
              <a:tblGrid>
                <a:gridCol w="1714500">
                  <a:extLst>
                    <a:ext uri="{9D8B030D-6E8A-4147-A177-3AD203B41FA5}">
                      <a16:colId xmlns:a16="http://schemas.microsoft.com/office/drawing/2014/main" val="20000"/>
                    </a:ext>
                  </a:extLst>
                </a:gridCol>
                <a:gridCol w="2400302">
                  <a:extLst>
                    <a:ext uri="{9D8B030D-6E8A-4147-A177-3AD203B41FA5}">
                      <a16:colId xmlns:a16="http://schemas.microsoft.com/office/drawing/2014/main" val="20001"/>
                    </a:ext>
                  </a:extLst>
                </a:gridCol>
                <a:gridCol w="2378096">
                  <a:extLst>
                    <a:ext uri="{9D8B030D-6E8A-4147-A177-3AD203B41FA5}">
                      <a16:colId xmlns:a16="http://schemas.microsoft.com/office/drawing/2014/main" val="20002"/>
                    </a:ext>
                  </a:extLst>
                </a:gridCol>
                <a:gridCol w="1934055">
                  <a:extLst>
                    <a:ext uri="{9D8B030D-6E8A-4147-A177-3AD203B41FA5}">
                      <a16:colId xmlns:a16="http://schemas.microsoft.com/office/drawing/2014/main" val="20003"/>
                    </a:ext>
                  </a:extLst>
                </a:gridCol>
                <a:gridCol w="1934055">
                  <a:extLst>
                    <a:ext uri="{9D8B030D-6E8A-4147-A177-3AD203B41FA5}">
                      <a16:colId xmlns:a16="http://schemas.microsoft.com/office/drawing/2014/main" val="20004"/>
                    </a:ext>
                  </a:extLst>
                </a:gridCol>
                <a:gridCol w="1934055">
                  <a:extLst>
                    <a:ext uri="{9D8B030D-6E8A-4147-A177-3AD203B41FA5}">
                      <a16:colId xmlns:a16="http://schemas.microsoft.com/office/drawing/2014/main" val="20005"/>
                    </a:ext>
                  </a:extLst>
                </a:gridCol>
                <a:gridCol w="1772883">
                  <a:extLst>
                    <a:ext uri="{9D8B030D-6E8A-4147-A177-3AD203B41FA5}">
                      <a16:colId xmlns:a16="http://schemas.microsoft.com/office/drawing/2014/main" val="20006"/>
                    </a:ext>
                  </a:extLst>
                </a:gridCol>
                <a:gridCol w="1934055">
                  <a:extLst>
                    <a:ext uri="{9D8B030D-6E8A-4147-A177-3AD203B41FA5}">
                      <a16:colId xmlns:a16="http://schemas.microsoft.com/office/drawing/2014/main" val="20007"/>
                    </a:ext>
                  </a:extLst>
                </a:gridCol>
              </a:tblGrid>
              <a:tr h="1024930">
                <a:tc rowSpan="2">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ctr"/>
                      <a:r>
                        <a:rPr lang="en-GB" sz="2800" u="none" strike="noStrike" dirty="0">
                          <a:effectLst/>
                          <a:latin typeface="Poppins" panose="00000500000000000000" pitchFamily="2" charset="0"/>
                          <a:cs typeface="Poppins" panose="00000500000000000000" pitchFamily="2" charset="0"/>
                        </a:rPr>
                        <a:t>Model</a:t>
                      </a:r>
                      <a:endParaRPr lang="en-GB" sz="32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gridSpan="7">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3200" u="none" strike="noStrike" dirty="0">
                          <a:effectLst/>
                          <a:latin typeface="Poppins" panose="00000500000000000000" pitchFamily="2" charset="0"/>
                          <a:cs typeface="Poppins" panose="00000500000000000000" pitchFamily="2" charset="0"/>
                        </a:rPr>
                        <a:t>Evaluation Metrics</a:t>
                      </a:r>
                      <a:endParaRPr lang="en-GB" sz="32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24930">
                <a:tc vMerge="1">
                  <a:txBody>
                    <a:bodyPr/>
                    <a:lstStyle/>
                    <a:p>
                      <a:endParaRPr lang="en-US"/>
                    </a:p>
                  </a:txBody>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800" u="none" strike="noStrike" dirty="0">
                          <a:effectLst/>
                          <a:latin typeface="Poppins" panose="00000500000000000000" pitchFamily="2" charset="0"/>
                          <a:cs typeface="Poppins" panose="00000500000000000000" pitchFamily="2" charset="0"/>
                        </a:rPr>
                        <a:t>MSE</a:t>
                      </a:r>
                      <a:endParaRPr lang="en-GB" sz="28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800" u="none" strike="noStrike" dirty="0">
                          <a:effectLst/>
                          <a:latin typeface="Poppins" panose="00000500000000000000" pitchFamily="2" charset="0"/>
                          <a:cs typeface="Poppins" panose="00000500000000000000" pitchFamily="2" charset="0"/>
                        </a:rPr>
                        <a:t>MAPE</a:t>
                      </a:r>
                      <a:endParaRPr lang="en-GB" sz="28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800" u="none" strike="noStrike">
                          <a:effectLst/>
                          <a:latin typeface="Poppins" panose="00000500000000000000" pitchFamily="2" charset="0"/>
                          <a:cs typeface="Poppins" panose="00000500000000000000" pitchFamily="2" charset="0"/>
                        </a:rPr>
                        <a:t>R2</a:t>
                      </a:r>
                      <a:endParaRPr lang="en-GB" sz="2800" b="0" i="0" u="none" strike="noStrike">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800" u="none" strike="noStrike" dirty="0">
                          <a:effectLst/>
                          <a:latin typeface="Poppins" panose="00000500000000000000" pitchFamily="2" charset="0"/>
                          <a:cs typeface="Poppins" panose="00000500000000000000" pitchFamily="2" charset="0"/>
                        </a:rPr>
                        <a:t>MAE</a:t>
                      </a:r>
                      <a:endParaRPr lang="en-GB" sz="28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800" u="none" strike="noStrike">
                          <a:effectLst/>
                          <a:latin typeface="Poppins" panose="00000500000000000000" pitchFamily="2" charset="0"/>
                          <a:cs typeface="Poppins" panose="00000500000000000000" pitchFamily="2" charset="0"/>
                        </a:rPr>
                        <a:t>MedAE</a:t>
                      </a:r>
                      <a:endParaRPr lang="en-GB" sz="2800" b="0" i="0" u="none" strike="noStrike">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800" u="none" strike="noStrike" dirty="0">
                          <a:effectLst/>
                          <a:latin typeface="Poppins" panose="00000500000000000000" pitchFamily="2" charset="0"/>
                          <a:cs typeface="Poppins" panose="00000500000000000000" pitchFamily="2" charset="0"/>
                        </a:rPr>
                        <a:t>RMSE</a:t>
                      </a:r>
                      <a:endParaRPr lang="en-GB" sz="28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800" u="none" strike="noStrike" dirty="0">
                          <a:effectLst/>
                          <a:latin typeface="Poppins" panose="00000500000000000000" pitchFamily="2" charset="0"/>
                          <a:cs typeface="Poppins" panose="00000500000000000000" pitchFamily="2" charset="0"/>
                        </a:rPr>
                        <a:t>MEAN</a:t>
                      </a:r>
                      <a:endParaRPr lang="en-GB" sz="28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24930">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800" u="none" strike="noStrike" dirty="0">
                          <a:effectLst/>
                          <a:latin typeface="Poppins" panose="00000500000000000000" pitchFamily="2" charset="0"/>
                          <a:cs typeface="Poppins" panose="00000500000000000000" pitchFamily="2" charset="0"/>
                        </a:rPr>
                        <a:t>ARIMA</a:t>
                      </a:r>
                      <a:endParaRPr lang="en-GB" sz="28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0.6139603</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0.0473144</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0.97560</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0.58201</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0.549417</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0.61396</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13.153095</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4930">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800" u="none" strike="noStrike" dirty="0">
                          <a:effectLst/>
                          <a:latin typeface="Poppins" panose="00000500000000000000" pitchFamily="2" charset="0"/>
                          <a:cs typeface="Poppins" panose="00000500000000000000" pitchFamily="2" charset="0"/>
                        </a:rPr>
                        <a:t>Prophet</a:t>
                      </a:r>
                      <a:endParaRPr lang="en-GB" sz="28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0.0309044</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0.0103888</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0.99876</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0.15473</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0.154735</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0.17579</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
                      <a:r>
                        <a:rPr lang="en-GB" sz="2400" u="none" strike="noStrike" dirty="0">
                          <a:effectLst/>
                          <a:latin typeface="Poppins" panose="00000500000000000000" pitchFamily="2" charset="0"/>
                          <a:cs typeface="Poppins" panose="00000500000000000000" pitchFamily="2" charset="0"/>
                        </a:rPr>
                        <a:t>13.64026</a:t>
                      </a:r>
                      <a:endParaRPr lang="en-GB" sz="2400" b="0" i="0" u="none" strike="noStrike" dirty="0">
                        <a:solidFill>
                          <a:srgbClr val="000000"/>
                        </a:solidFill>
                        <a:effectLst/>
                        <a:latin typeface="Poppins" panose="00000500000000000000" pitchFamily="2" charset="0"/>
                        <a:cs typeface="Poppins" panose="00000500000000000000" pitchFamily="2" charset="0"/>
                      </a:endParaRPr>
                    </a:p>
                  </a:txBody>
                  <a:tcPr marL="9525" marR="9525" marT="9525"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97363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F16B06A4-9956-45EC-A8A4-DFD073A6E062}"/>
              </a:ext>
            </a:extLst>
          </p:cNvPr>
          <p:cNvSpPr/>
          <p:nvPr/>
        </p:nvSpPr>
        <p:spPr>
          <a:xfrm>
            <a:off x="-635658" y="-189176"/>
            <a:ext cx="19354800" cy="6458240"/>
          </a:xfrm>
          <a:prstGeom prst="rect">
            <a:avLst/>
          </a:prstGeom>
          <a:solidFill>
            <a:srgbClr val="E7E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2">
            <a:extLst>
              <a:ext uri="{FF2B5EF4-FFF2-40B4-BE49-F238E27FC236}">
                <a16:creationId xmlns:a16="http://schemas.microsoft.com/office/drawing/2014/main" id="{81F86302-2A6E-4949-8D4C-FA35CEA7AAE0}"/>
              </a:ext>
            </a:extLst>
          </p:cNvPr>
          <p:cNvGrpSpPr>
            <a:grpSpLocks noChangeAspect="1"/>
          </p:cNvGrpSpPr>
          <p:nvPr/>
        </p:nvGrpSpPr>
        <p:grpSpPr>
          <a:xfrm>
            <a:off x="5742521" y="-19340"/>
            <a:ext cx="6824526" cy="6824526"/>
            <a:chOff x="0" y="0"/>
            <a:chExt cx="6350000" cy="6350000"/>
          </a:xfrm>
        </p:grpSpPr>
        <p:sp>
          <p:nvSpPr>
            <p:cNvPr id="42" name="Freeform 3">
              <a:extLst>
                <a:ext uri="{FF2B5EF4-FFF2-40B4-BE49-F238E27FC236}">
                  <a16:creationId xmlns:a16="http://schemas.microsoft.com/office/drawing/2014/main" id="{BF0C5E6F-6E9F-44F3-A4E4-AF94F236369E}"/>
                </a:ext>
              </a:extLst>
            </p:cNvPr>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t="-20634" b="-29365"/>
              </a:stretch>
            </a:blipFill>
          </p:spPr>
        </p:sp>
      </p:grpSp>
      <p:grpSp>
        <p:nvGrpSpPr>
          <p:cNvPr id="2" name="Group 2"/>
          <p:cNvGrpSpPr/>
          <p:nvPr/>
        </p:nvGrpSpPr>
        <p:grpSpPr>
          <a:xfrm>
            <a:off x="5387137" y="2247900"/>
            <a:ext cx="8106074" cy="8142407"/>
            <a:chOff x="24221" y="-914400"/>
            <a:chExt cx="10808099" cy="10856543"/>
          </a:xfrm>
        </p:grpSpPr>
        <p:grpSp>
          <p:nvGrpSpPr>
            <p:cNvPr id="3" name="Group 3"/>
            <p:cNvGrpSpPr/>
            <p:nvPr/>
          </p:nvGrpSpPr>
          <p:grpSpPr>
            <a:xfrm>
              <a:off x="24221" y="-914400"/>
              <a:ext cx="10808099" cy="10856543"/>
              <a:chOff x="14167" y="-534834"/>
              <a:chExt cx="6321665" cy="6350000"/>
            </a:xfrm>
          </p:grpSpPr>
          <p:sp>
            <p:nvSpPr>
              <p:cNvPr id="4" name="Freeform 4"/>
              <p:cNvSpPr/>
              <p:nvPr/>
            </p:nvSpPr>
            <p:spPr>
              <a:xfrm>
                <a:off x="14167" y="-534834"/>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nvGrpSpPr>
            <p:cNvPr id="5" name="Group 5"/>
            <p:cNvGrpSpPr/>
            <p:nvPr/>
          </p:nvGrpSpPr>
          <p:grpSpPr>
            <a:xfrm>
              <a:off x="1014627" y="80445"/>
              <a:ext cx="8827287" cy="8866853"/>
              <a:chOff x="14167" y="-654849"/>
              <a:chExt cx="6321665" cy="6350000"/>
            </a:xfrm>
          </p:grpSpPr>
          <p:sp>
            <p:nvSpPr>
              <p:cNvPr id="6" name="Freeform 6"/>
              <p:cNvSpPr/>
              <p:nvPr/>
            </p:nvSpPr>
            <p:spPr>
              <a:xfrm>
                <a:off x="14167" y="-654849"/>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grpSp>
        <p:nvGrpSpPr>
          <p:cNvPr id="12" name="Group 12"/>
          <p:cNvGrpSpPr/>
          <p:nvPr/>
        </p:nvGrpSpPr>
        <p:grpSpPr>
          <a:xfrm>
            <a:off x="0" y="5650040"/>
            <a:ext cx="18288000" cy="4959429"/>
            <a:chOff x="0" y="0"/>
            <a:chExt cx="6186311" cy="1677634"/>
          </a:xfrm>
        </p:grpSpPr>
        <p:sp>
          <p:nvSpPr>
            <p:cNvPr id="13" name="Freeform 13"/>
            <p:cNvSpPr/>
            <p:nvPr/>
          </p:nvSpPr>
          <p:spPr>
            <a:xfrm>
              <a:off x="0" y="0"/>
              <a:ext cx="6186311" cy="1677634"/>
            </a:xfrm>
            <a:custGeom>
              <a:avLst/>
              <a:gdLst/>
              <a:ahLst/>
              <a:cxnLst/>
              <a:rect l="l" t="t" r="r" b="b"/>
              <a:pathLst>
                <a:path w="6186311" h="1677634">
                  <a:moveTo>
                    <a:pt x="6061851" y="1677634"/>
                  </a:moveTo>
                  <a:lnTo>
                    <a:pt x="124460" y="1677634"/>
                  </a:lnTo>
                  <a:cubicBezTo>
                    <a:pt x="55880" y="1677634"/>
                    <a:pt x="0" y="1621754"/>
                    <a:pt x="0" y="1553174"/>
                  </a:cubicBezTo>
                  <a:lnTo>
                    <a:pt x="0" y="124460"/>
                  </a:lnTo>
                  <a:cubicBezTo>
                    <a:pt x="0" y="55880"/>
                    <a:pt x="55880" y="0"/>
                    <a:pt x="124460" y="0"/>
                  </a:cubicBezTo>
                  <a:lnTo>
                    <a:pt x="6061851" y="0"/>
                  </a:lnTo>
                  <a:cubicBezTo>
                    <a:pt x="6130431" y="0"/>
                    <a:pt x="6186311" y="55880"/>
                    <a:pt x="6186311" y="124460"/>
                  </a:cubicBezTo>
                  <a:lnTo>
                    <a:pt x="6186311" y="1553174"/>
                  </a:lnTo>
                  <a:cubicBezTo>
                    <a:pt x="6186311" y="1621754"/>
                    <a:pt x="6130431" y="1677634"/>
                    <a:pt x="6061851" y="1677634"/>
                  </a:cubicBezTo>
                  <a:close/>
                </a:path>
              </a:pathLst>
            </a:custGeom>
            <a:solidFill>
              <a:srgbClr val="4A64B8"/>
            </a:solidFill>
          </p:spPr>
        </p:sp>
      </p:grpSp>
      <p:sp>
        <p:nvSpPr>
          <p:cNvPr id="16" name="TextBox 16"/>
          <p:cNvSpPr txBox="1"/>
          <p:nvPr/>
        </p:nvSpPr>
        <p:spPr>
          <a:xfrm>
            <a:off x="6315162" y="1168335"/>
            <a:ext cx="6181738" cy="986809"/>
          </a:xfrm>
          <a:prstGeom prst="rect">
            <a:avLst/>
          </a:prstGeom>
        </p:spPr>
        <p:txBody>
          <a:bodyPr lIns="0" tIns="0" rIns="0" bIns="0" rtlCol="0" anchor="t">
            <a:spAutoFit/>
          </a:bodyPr>
          <a:lstStyle/>
          <a:p>
            <a:pPr algn="ctr">
              <a:lnSpc>
                <a:spcPts val="7679"/>
              </a:lnSpc>
            </a:pPr>
            <a:r>
              <a:rPr lang="en-US" sz="6400" dirty="0" err="1">
                <a:solidFill>
                  <a:srgbClr val="000000"/>
                </a:solidFill>
                <a:latin typeface="Now Bold"/>
              </a:rPr>
              <a:t>Conclutions</a:t>
            </a:r>
            <a:endParaRPr lang="en-US" sz="6400" dirty="0">
              <a:solidFill>
                <a:srgbClr val="000000"/>
              </a:solidFill>
              <a:latin typeface="Now Bold"/>
            </a:endParaRPr>
          </a:p>
        </p:txBody>
      </p:sp>
      <p:grpSp>
        <p:nvGrpSpPr>
          <p:cNvPr id="17" name="Group 17"/>
          <p:cNvGrpSpPr/>
          <p:nvPr/>
        </p:nvGrpSpPr>
        <p:grpSpPr>
          <a:xfrm>
            <a:off x="11565277" y="4322276"/>
            <a:ext cx="3456519" cy="3686403"/>
            <a:chOff x="0" y="0"/>
            <a:chExt cx="4608692" cy="4915204"/>
          </a:xfrm>
        </p:grpSpPr>
        <p:grpSp>
          <p:nvGrpSpPr>
            <p:cNvPr id="18" name="Group 18"/>
            <p:cNvGrpSpPr/>
            <p:nvPr/>
          </p:nvGrpSpPr>
          <p:grpSpPr>
            <a:xfrm>
              <a:off x="0" y="0"/>
              <a:ext cx="4608692" cy="4915204"/>
              <a:chOff x="0" y="0"/>
              <a:chExt cx="1169242" cy="1247005"/>
            </a:xfrm>
          </p:grpSpPr>
          <p:sp>
            <p:nvSpPr>
              <p:cNvPr id="19" name="Freeform 19"/>
              <p:cNvSpPr/>
              <p:nvPr/>
            </p:nvSpPr>
            <p:spPr>
              <a:xfrm>
                <a:off x="0" y="0"/>
                <a:ext cx="1169242" cy="1247005"/>
              </a:xfrm>
              <a:custGeom>
                <a:avLst/>
                <a:gdLst/>
                <a:ahLst/>
                <a:cxnLst/>
                <a:rect l="l" t="t" r="r" b="b"/>
                <a:pathLst>
                  <a:path w="1169242" h="1247005">
                    <a:moveTo>
                      <a:pt x="1044782" y="1247005"/>
                    </a:moveTo>
                    <a:lnTo>
                      <a:pt x="124460" y="1247005"/>
                    </a:lnTo>
                    <a:cubicBezTo>
                      <a:pt x="55880" y="1247005"/>
                      <a:pt x="0" y="1191125"/>
                      <a:pt x="0" y="1122545"/>
                    </a:cubicBezTo>
                    <a:lnTo>
                      <a:pt x="0" y="124460"/>
                    </a:lnTo>
                    <a:cubicBezTo>
                      <a:pt x="0" y="55880"/>
                      <a:pt x="55880" y="0"/>
                      <a:pt x="124460" y="0"/>
                    </a:cubicBezTo>
                    <a:lnTo>
                      <a:pt x="1044782" y="0"/>
                    </a:lnTo>
                    <a:cubicBezTo>
                      <a:pt x="1113362" y="0"/>
                      <a:pt x="1169242" y="55880"/>
                      <a:pt x="1169242" y="124460"/>
                    </a:cubicBezTo>
                    <a:lnTo>
                      <a:pt x="1169242" y="1122545"/>
                    </a:lnTo>
                    <a:cubicBezTo>
                      <a:pt x="1169242" y="1191125"/>
                      <a:pt x="1113362" y="1247005"/>
                      <a:pt x="1044782" y="1247005"/>
                    </a:cubicBezTo>
                    <a:close/>
                  </a:path>
                </a:pathLst>
              </a:custGeom>
              <a:solidFill>
                <a:srgbClr val="F5F5EF"/>
              </a:solidFill>
            </p:spPr>
          </p:sp>
        </p:grpSp>
        <p:sp>
          <p:nvSpPr>
            <p:cNvPr id="20" name="TextBox 20"/>
            <p:cNvSpPr txBox="1"/>
            <p:nvPr/>
          </p:nvSpPr>
          <p:spPr>
            <a:xfrm>
              <a:off x="516561" y="672795"/>
              <a:ext cx="3575569" cy="975481"/>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000000"/>
                  </a:solidFill>
                  <a:latin typeface="Now Bold"/>
                </a:rPr>
                <a:t>Considering Another Field</a:t>
              </a:r>
            </a:p>
          </p:txBody>
        </p:sp>
      </p:grpSp>
      <p:grpSp>
        <p:nvGrpSpPr>
          <p:cNvPr id="22" name="Group 22"/>
          <p:cNvGrpSpPr/>
          <p:nvPr/>
        </p:nvGrpSpPr>
        <p:grpSpPr>
          <a:xfrm>
            <a:off x="3711992" y="4408360"/>
            <a:ext cx="3456519" cy="3686403"/>
            <a:chOff x="0" y="0"/>
            <a:chExt cx="4608692" cy="4915204"/>
          </a:xfrm>
        </p:grpSpPr>
        <p:grpSp>
          <p:nvGrpSpPr>
            <p:cNvPr id="23" name="Group 23"/>
            <p:cNvGrpSpPr/>
            <p:nvPr/>
          </p:nvGrpSpPr>
          <p:grpSpPr>
            <a:xfrm>
              <a:off x="0" y="0"/>
              <a:ext cx="4608692" cy="4915204"/>
              <a:chOff x="0" y="0"/>
              <a:chExt cx="1169242" cy="1247005"/>
            </a:xfrm>
          </p:grpSpPr>
          <p:sp>
            <p:nvSpPr>
              <p:cNvPr id="24" name="Freeform 24"/>
              <p:cNvSpPr/>
              <p:nvPr/>
            </p:nvSpPr>
            <p:spPr>
              <a:xfrm>
                <a:off x="0" y="0"/>
                <a:ext cx="1169242" cy="1247005"/>
              </a:xfrm>
              <a:custGeom>
                <a:avLst/>
                <a:gdLst/>
                <a:ahLst/>
                <a:cxnLst/>
                <a:rect l="l" t="t" r="r" b="b"/>
                <a:pathLst>
                  <a:path w="1169242" h="1247005">
                    <a:moveTo>
                      <a:pt x="1044782" y="1247005"/>
                    </a:moveTo>
                    <a:lnTo>
                      <a:pt x="124460" y="1247005"/>
                    </a:lnTo>
                    <a:cubicBezTo>
                      <a:pt x="55880" y="1247005"/>
                      <a:pt x="0" y="1191125"/>
                      <a:pt x="0" y="1122545"/>
                    </a:cubicBezTo>
                    <a:lnTo>
                      <a:pt x="0" y="124460"/>
                    </a:lnTo>
                    <a:cubicBezTo>
                      <a:pt x="0" y="55880"/>
                      <a:pt x="55880" y="0"/>
                      <a:pt x="124460" y="0"/>
                    </a:cubicBezTo>
                    <a:lnTo>
                      <a:pt x="1044782" y="0"/>
                    </a:lnTo>
                    <a:cubicBezTo>
                      <a:pt x="1113362" y="0"/>
                      <a:pt x="1169242" y="55880"/>
                      <a:pt x="1169242" y="124460"/>
                    </a:cubicBezTo>
                    <a:lnTo>
                      <a:pt x="1169242" y="1122545"/>
                    </a:lnTo>
                    <a:cubicBezTo>
                      <a:pt x="1169242" y="1191125"/>
                      <a:pt x="1113362" y="1247005"/>
                      <a:pt x="1044782" y="1247005"/>
                    </a:cubicBezTo>
                    <a:close/>
                  </a:path>
                </a:pathLst>
              </a:custGeom>
              <a:solidFill>
                <a:srgbClr val="F5F5EF"/>
              </a:solidFill>
            </p:spPr>
          </p:sp>
        </p:grpSp>
        <p:sp>
          <p:nvSpPr>
            <p:cNvPr id="25" name="TextBox 25"/>
            <p:cNvSpPr txBox="1"/>
            <p:nvPr/>
          </p:nvSpPr>
          <p:spPr>
            <a:xfrm>
              <a:off x="446921" y="672795"/>
              <a:ext cx="3575569" cy="975481"/>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000000"/>
                  </a:solidFill>
                  <a:latin typeface="Now Bold"/>
                </a:rPr>
                <a:t>Development Future Prediction</a:t>
              </a:r>
            </a:p>
          </p:txBody>
        </p:sp>
        <p:sp>
          <p:nvSpPr>
            <p:cNvPr id="26" name="TextBox 26"/>
            <p:cNvSpPr txBox="1"/>
            <p:nvPr/>
          </p:nvSpPr>
          <p:spPr>
            <a:xfrm>
              <a:off x="392648" y="2079875"/>
              <a:ext cx="3727925" cy="1969771"/>
            </a:xfrm>
            <a:prstGeom prst="rect">
              <a:avLst/>
            </a:prstGeom>
          </p:spPr>
          <p:txBody>
            <a:bodyPr wrap="square" lIns="0" tIns="0" rIns="0" bIns="0" rtlCol="0" anchor="t">
              <a:spAutoFit/>
            </a:bodyPr>
            <a:lstStyle/>
            <a:p>
              <a:pPr algn="ctr">
                <a:spcBef>
                  <a:spcPct val="0"/>
                </a:spcBef>
              </a:pPr>
              <a:r>
                <a:rPr lang="en-US" sz="1600" dirty="0">
                  <a:solidFill>
                    <a:srgbClr val="000000"/>
                  </a:solidFill>
                  <a:latin typeface="Poppins" panose="00000500000000000000" pitchFamily="2" charset="0"/>
                  <a:cs typeface="Poppins" panose="00000500000000000000" pitchFamily="2" charset="0"/>
                </a:rPr>
                <a:t>Results for COVID-19 vaccines development to useful to encourage the government to make decision to provide vaccines.</a:t>
              </a:r>
            </a:p>
          </p:txBody>
        </p:sp>
      </p:grpSp>
      <p:grpSp>
        <p:nvGrpSpPr>
          <p:cNvPr id="32" name="Group 32"/>
          <p:cNvGrpSpPr/>
          <p:nvPr/>
        </p:nvGrpSpPr>
        <p:grpSpPr>
          <a:xfrm>
            <a:off x="7677772" y="4322276"/>
            <a:ext cx="3456519" cy="3686403"/>
            <a:chOff x="0" y="0"/>
            <a:chExt cx="4608692" cy="4915204"/>
          </a:xfrm>
        </p:grpSpPr>
        <p:grpSp>
          <p:nvGrpSpPr>
            <p:cNvPr id="33" name="Group 33"/>
            <p:cNvGrpSpPr/>
            <p:nvPr/>
          </p:nvGrpSpPr>
          <p:grpSpPr>
            <a:xfrm>
              <a:off x="0" y="0"/>
              <a:ext cx="4608692" cy="4915204"/>
              <a:chOff x="0" y="0"/>
              <a:chExt cx="1169242" cy="1247005"/>
            </a:xfrm>
          </p:grpSpPr>
          <p:sp>
            <p:nvSpPr>
              <p:cNvPr id="34" name="Freeform 34"/>
              <p:cNvSpPr/>
              <p:nvPr/>
            </p:nvSpPr>
            <p:spPr>
              <a:xfrm>
                <a:off x="0" y="0"/>
                <a:ext cx="1169242" cy="1247005"/>
              </a:xfrm>
              <a:custGeom>
                <a:avLst/>
                <a:gdLst/>
                <a:ahLst/>
                <a:cxnLst/>
                <a:rect l="l" t="t" r="r" b="b"/>
                <a:pathLst>
                  <a:path w="1169242" h="1247005">
                    <a:moveTo>
                      <a:pt x="1044782" y="1247005"/>
                    </a:moveTo>
                    <a:lnTo>
                      <a:pt x="124460" y="1247005"/>
                    </a:lnTo>
                    <a:cubicBezTo>
                      <a:pt x="55880" y="1247005"/>
                      <a:pt x="0" y="1191125"/>
                      <a:pt x="0" y="1122545"/>
                    </a:cubicBezTo>
                    <a:lnTo>
                      <a:pt x="0" y="124460"/>
                    </a:lnTo>
                    <a:cubicBezTo>
                      <a:pt x="0" y="55880"/>
                      <a:pt x="55880" y="0"/>
                      <a:pt x="124460" y="0"/>
                    </a:cubicBezTo>
                    <a:lnTo>
                      <a:pt x="1044782" y="0"/>
                    </a:lnTo>
                    <a:cubicBezTo>
                      <a:pt x="1113362" y="0"/>
                      <a:pt x="1169242" y="55880"/>
                      <a:pt x="1169242" y="124460"/>
                    </a:cubicBezTo>
                    <a:lnTo>
                      <a:pt x="1169242" y="1122545"/>
                    </a:lnTo>
                    <a:cubicBezTo>
                      <a:pt x="1169242" y="1191125"/>
                      <a:pt x="1113362" y="1247005"/>
                      <a:pt x="1044782" y="1247005"/>
                    </a:cubicBezTo>
                    <a:close/>
                  </a:path>
                </a:pathLst>
              </a:custGeom>
              <a:solidFill>
                <a:srgbClr val="A7BCDC"/>
              </a:solidFill>
            </p:spPr>
          </p:sp>
        </p:grpSp>
        <p:sp>
          <p:nvSpPr>
            <p:cNvPr id="35" name="TextBox 35"/>
            <p:cNvSpPr txBox="1"/>
            <p:nvPr/>
          </p:nvSpPr>
          <p:spPr>
            <a:xfrm>
              <a:off x="516561" y="672795"/>
              <a:ext cx="3575569" cy="975481"/>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000000"/>
                  </a:solidFill>
                  <a:latin typeface="Now Bold"/>
                </a:rPr>
                <a:t>Prophet is Best Forecasting Model </a:t>
              </a:r>
            </a:p>
          </p:txBody>
        </p:sp>
      </p:grpSp>
      <p:sp>
        <p:nvSpPr>
          <p:cNvPr id="48" name="TextBox 26">
            <a:extLst>
              <a:ext uri="{FF2B5EF4-FFF2-40B4-BE49-F238E27FC236}">
                <a16:creationId xmlns:a16="http://schemas.microsoft.com/office/drawing/2014/main" id="{3A452A26-B93F-4375-A750-0C9A9C6EA08C}"/>
              </a:ext>
            </a:extLst>
          </p:cNvPr>
          <p:cNvSpPr txBox="1"/>
          <p:nvPr/>
        </p:nvSpPr>
        <p:spPr>
          <a:xfrm>
            <a:off x="8042202" y="5968266"/>
            <a:ext cx="2795944" cy="1231106"/>
          </a:xfrm>
          <a:prstGeom prst="rect">
            <a:avLst/>
          </a:prstGeom>
        </p:spPr>
        <p:txBody>
          <a:bodyPr wrap="square" lIns="0" tIns="0" rIns="0" bIns="0" rtlCol="0" anchor="t">
            <a:spAutoFit/>
          </a:bodyPr>
          <a:lstStyle/>
          <a:p>
            <a:pPr algn="ctr">
              <a:spcBef>
                <a:spcPct val="0"/>
              </a:spcBef>
            </a:pPr>
            <a:r>
              <a:rPr lang="en-US" sz="1600" dirty="0">
                <a:solidFill>
                  <a:srgbClr val="000000"/>
                </a:solidFill>
                <a:latin typeface="Poppins" panose="00000500000000000000" pitchFamily="2" charset="0"/>
                <a:cs typeface="Poppins" panose="00000500000000000000" pitchFamily="2" charset="0"/>
              </a:rPr>
              <a:t>Comparison with another model, Prophet getting higher result based evaluation metrics with minimum error.</a:t>
            </a:r>
          </a:p>
        </p:txBody>
      </p:sp>
      <p:sp>
        <p:nvSpPr>
          <p:cNvPr id="49" name="TextBox 26">
            <a:extLst>
              <a:ext uri="{FF2B5EF4-FFF2-40B4-BE49-F238E27FC236}">
                <a16:creationId xmlns:a16="http://schemas.microsoft.com/office/drawing/2014/main" id="{9AF10EA0-B13F-427A-965D-C2E4639FF15A}"/>
              </a:ext>
            </a:extLst>
          </p:cNvPr>
          <p:cNvSpPr txBox="1"/>
          <p:nvPr/>
        </p:nvSpPr>
        <p:spPr>
          <a:xfrm>
            <a:off x="11916531" y="5921843"/>
            <a:ext cx="2795944" cy="1231106"/>
          </a:xfrm>
          <a:prstGeom prst="rect">
            <a:avLst/>
          </a:prstGeom>
        </p:spPr>
        <p:txBody>
          <a:bodyPr wrap="square" lIns="0" tIns="0" rIns="0" bIns="0" rtlCol="0" anchor="t">
            <a:spAutoFit/>
          </a:bodyPr>
          <a:lstStyle/>
          <a:p>
            <a:pPr algn="ctr">
              <a:spcBef>
                <a:spcPct val="0"/>
              </a:spcBef>
            </a:pPr>
            <a:r>
              <a:rPr lang="en-US" sz="1600" dirty="0">
                <a:solidFill>
                  <a:srgbClr val="000000"/>
                </a:solidFill>
                <a:latin typeface="Poppins" panose="00000500000000000000" pitchFamily="2" charset="0"/>
                <a:cs typeface="Poppins" panose="00000500000000000000" pitchFamily="2" charset="0"/>
              </a:rPr>
              <a:t>For making a precision decision, another field such as social-economic and important cases will be influence the predictions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55D84DE-99E5-4A20-88D6-E6B3151ACBF9}"/>
              </a:ext>
            </a:extLst>
          </p:cNvPr>
          <p:cNvSpPr/>
          <p:nvPr/>
        </p:nvSpPr>
        <p:spPr>
          <a:xfrm>
            <a:off x="-838200" y="4812293"/>
            <a:ext cx="19354800" cy="6458240"/>
          </a:xfrm>
          <a:prstGeom prst="rect">
            <a:avLst/>
          </a:prstGeom>
          <a:solidFill>
            <a:srgbClr val="E7E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16B06A4-9956-45EC-A8A4-DFD073A6E062}"/>
              </a:ext>
            </a:extLst>
          </p:cNvPr>
          <p:cNvSpPr/>
          <p:nvPr/>
        </p:nvSpPr>
        <p:spPr>
          <a:xfrm>
            <a:off x="-635658" y="-189176"/>
            <a:ext cx="19354800" cy="6458240"/>
          </a:xfrm>
          <a:prstGeom prst="rect">
            <a:avLst/>
          </a:prstGeom>
          <a:solidFill>
            <a:srgbClr val="E7E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2">
            <a:extLst>
              <a:ext uri="{FF2B5EF4-FFF2-40B4-BE49-F238E27FC236}">
                <a16:creationId xmlns:a16="http://schemas.microsoft.com/office/drawing/2014/main" id="{81F86302-2A6E-4949-8D4C-FA35CEA7AAE0}"/>
              </a:ext>
            </a:extLst>
          </p:cNvPr>
          <p:cNvGrpSpPr>
            <a:grpSpLocks noChangeAspect="1"/>
          </p:cNvGrpSpPr>
          <p:nvPr/>
        </p:nvGrpSpPr>
        <p:grpSpPr>
          <a:xfrm>
            <a:off x="-2319214" y="5141188"/>
            <a:ext cx="6824526" cy="6824526"/>
            <a:chOff x="0" y="0"/>
            <a:chExt cx="6350000" cy="6350000"/>
          </a:xfrm>
        </p:grpSpPr>
        <p:sp>
          <p:nvSpPr>
            <p:cNvPr id="42" name="Freeform 3">
              <a:extLst>
                <a:ext uri="{FF2B5EF4-FFF2-40B4-BE49-F238E27FC236}">
                  <a16:creationId xmlns:a16="http://schemas.microsoft.com/office/drawing/2014/main" id="{BF0C5E6F-6E9F-44F3-A4E4-AF94F236369E}"/>
                </a:ext>
              </a:extLst>
            </p:cNvPr>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t="-20634" b="-29365"/>
              </a:stretch>
            </a:blipFill>
          </p:spPr>
        </p:sp>
      </p:grpSp>
      <p:grpSp>
        <p:nvGrpSpPr>
          <p:cNvPr id="2" name="Group 2"/>
          <p:cNvGrpSpPr/>
          <p:nvPr/>
        </p:nvGrpSpPr>
        <p:grpSpPr>
          <a:xfrm>
            <a:off x="1093049" y="0"/>
            <a:ext cx="20116281" cy="13064288"/>
            <a:chOff x="-9647136" y="-4105047"/>
            <a:chExt cx="26821708" cy="17419052"/>
          </a:xfrm>
        </p:grpSpPr>
        <p:grpSp>
          <p:nvGrpSpPr>
            <p:cNvPr id="3" name="Group 3"/>
            <p:cNvGrpSpPr/>
            <p:nvPr/>
          </p:nvGrpSpPr>
          <p:grpSpPr>
            <a:xfrm>
              <a:off x="6366473" y="-4105047"/>
              <a:ext cx="10808099" cy="10856543"/>
              <a:chOff x="3723755" y="-2401046"/>
              <a:chExt cx="6321665" cy="6350000"/>
            </a:xfrm>
          </p:grpSpPr>
          <p:sp>
            <p:nvSpPr>
              <p:cNvPr id="4" name="Freeform 4"/>
              <p:cNvSpPr/>
              <p:nvPr/>
            </p:nvSpPr>
            <p:spPr>
              <a:xfrm>
                <a:off x="3723755" y="-2401046"/>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nvGrpSpPr>
            <p:cNvPr id="5" name="Group 5"/>
            <p:cNvGrpSpPr/>
            <p:nvPr/>
          </p:nvGrpSpPr>
          <p:grpSpPr>
            <a:xfrm>
              <a:off x="-9647136" y="4447152"/>
              <a:ext cx="8827287" cy="8866853"/>
              <a:chOff x="-7621259" y="2472370"/>
              <a:chExt cx="6321665" cy="6350000"/>
            </a:xfrm>
          </p:grpSpPr>
          <p:sp>
            <p:nvSpPr>
              <p:cNvPr id="6" name="Freeform 6"/>
              <p:cNvSpPr/>
              <p:nvPr/>
            </p:nvSpPr>
            <p:spPr>
              <a:xfrm>
                <a:off x="-7621259" y="247237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sp>
        <p:nvSpPr>
          <p:cNvPr id="16" name="TextBox 16"/>
          <p:cNvSpPr txBox="1"/>
          <p:nvPr/>
        </p:nvSpPr>
        <p:spPr>
          <a:xfrm>
            <a:off x="316137" y="925933"/>
            <a:ext cx="6181738" cy="986809"/>
          </a:xfrm>
          <a:prstGeom prst="rect">
            <a:avLst/>
          </a:prstGeom>
        </p:spPr>
        <p:txBody>
          <a:bodyPr lIns="0" tIns="0" rIns="0" bIns="0" rtlCol="0" anchor="t">
            <a:spAutoFit/>
          </a:bodyPr>
          <a:lstStyle/>
          <a:p>
            <a:pPr algn="ctr">
              <a:lnSpc>
                <a:spcPts val="7679"/>
              </a:lnSpc>
            </a:pPr>
            <a:r>
              <a:rPr lang="en-US" sz="6400" dirty="0">
                <a:solidFill>
                  <a:srgbClr val="000000"/>
                </a:solidFill>
                <a:latin typeface="Now Bold"/>
              </a:rPr>
              <a:t>References</a:t>
            </a:r>
          </a:p>
        </p:txBody>
      </p:sp>
      <p:sp>
        <p:nvSpPr>
          <p:cNvPr id="29" name="Content Placeholder 2">
            <a:extLst>
              <a:ext uri="{FF2B5EF4-FFF2-40B4-BE49-F238E27FC236}">
                <a16:creationId xmlns:a16="http://schemas.microsoft.com/office/drawing/2014/main" id="{9E12AA51-E87B-434C-BE9A-0DA2C9412840}"/>
              </a:ext>
            </a:extLst>
          </p:cNvPr>
          <p:cNvSpPr>
            <a:spLocks noGrp="1"/>
          </p:cNvSpPr>
          <p:nvPr/>
        </p:nvSpPr>
        <p:spPr>
          <a:xfrm>
            <a:off x="1093049" y="2407513"/>
            <a:ext cx="10488282" cy="546735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722630" indent="-722630" algn="just">
              <a:buNone/>
            </a:pPr>
            <a:r>
              <a:rPr lang="en-US" sz="1800" dirty="0">
                <a:latin typeface="Poppins" panose="00000500000000000000" pitchFamily="2" charset="0"/>
                <a:ea typeface="Times New Roman" panose="02020603050405020304" pitchFamily="18" charset="0"/>
                <a:cs typeface="Poppins" panose="00000500000000000000" pitchFamily="2" charset="0"/>
              </a:rPr>
              <a:t>[1]	</a:t>
            </a:r>
            <a:r>
              <a:rPr lang="en-US" sz="1800" dirty="0">
                <a:effectLst/>
                <a:latin typeface="Poppins" panose="00000500000000000000" pitchFamily="2" charset="0"/>
                <a:ea typeface="Times New Roman" panose="02020603050405020304" pitchFamily="18" charset="0"/>
                <a:cs typeface="Poppins" panose="00000500000000000000" pitchFamily="2" charset="0"/>
              </a:rPr>
              <a:t>C. for S. S. E. (CSEE), “COVID-19 Map,” 2021. https://coronavirus.jhu.edu/map.html (accessed May 24, 2021).</a:t>
            </a:r>
          </a:p>
          <a:p>
            <a:pPr marL="722630" indent="-722630" algn="just">
              <a:buNone/>
            </a:pPr>
            <a:r>
              <a:rPr lang="en-US" sz="1800" dirty="0">
                <a:latin typeface="Poppins" panose="00000500000000000000" pitchFamily="2" charset="0"/>
                <a:cs typeface="Poppins" panose="00000500000000000000" pitchFamily="2" charset="0"/>
              </a:rPr>
              <a:t>[2] 	</a:t>
            </a:r>
            <a:r>
              <a:rPr lang="en-GB" sz="1800" dirty="0">
                <a:latin typeface="Poppins" panose="00000500000000000000" pitchFamily="2" charset="0"/>
                <a:cs typeface="Poppins" panose="00000500000000000000" pitchFamily="2" charset="0"/>
              </a:rPr>
              <a:t>A. de </a:t>
            </a:r>
            <a:r>
              <a:rPr lang="en-GB" sz="1800" dirty="0" err="1">
                <a:latin typeface="Poppins" panose="00000500000000000000" pitchFamily="2" charset="0"/>
                <a:cs typeface="Poppins" panose="00000500000000000000" pitchFamily="2" charset="0"/>
              </a:rPr>
              <a:t>Figueiredo</a:t>
            </a:r>
            <a:r>
              <a:rPr lang="en-GB" sz="1800" dirty="0">
                <a:latin typeface="Poppins" panose="00000500000000000000" pitchFamily="2" charset="0"/>
                <a:cs typeface="Poppins" panose="00000500000000000000" pitchFamily="2" charset="0"/>
              </a:rPr>
              <a:t>, “Forecasting sub-national trends in COVID-19 vaccine uptake in the UK,” </a:t>
            </a:r>
            <a:r>
              <a:rPr lang="en-GB" sz="1800" dirty="0" err="1">
                <a:latin typeface="Poppins" panose="00000500000000000000" pitchFamily="2" charset="0"/>
                <a:cs typeface="Poppins" panose="00000500000000000000" pitchFamily="2" charset="0"/>
              </a:rPr>
              <a:t>medRxiv</a:t>
            </a:r>
            <a:r>
              <a:rPr lang="en-GB" sz="1800" dirty="0">
                <a:latin typeface="Poppins" panose="00000500000000000000" pitchFamily="2" charset="0"/>
                <a:cs typeface="Poppins" panose="00000500000000000000" pitchFamily="2" charset="0"/>
              </a:rPr>
              <a:t>, pp. 1–17, 2020.</a:t>
            </a:r>
          </a:p>
          <a:p>
            <a:pPr marL="722630" indent="-722630" algn="just">
              <a:buNone/>
            </a:pPr>
            <a:r>
              <a:rPr lang="en-GB" sz="1800" dirty="0">
                <a:latin typeface="Poppins" panose="00000500000000000000" pitchFamily="2" charset="0"/>
                <a:cs typeface="Poppins" panose="00000500000000000000" pitchFamily="2" charset="0"/>
              </a:rPr>
              <a:t>[3]	L. </a:t>
            </a:r>
            <a:r>
              <a:rPr lang="en-GB" sz="1800" dirty="0" err="1">
                <a:latin typeface="Poppins" panose="00000500000000000000" pitchFamily="2" charset="0"/>
                <a:cs typeface="Poppins" panose="00000500000000000000" pitchFamily="2" charset="0"/>
              </a:rPr>
              <a:t>Trtica-Majnaric</a:t>
            </a:r>
            <a:r>
              <a:rPr lang="en-GB" sz="1800" dirty="0">
                <a:latin typeface="Poppins" panose="00000500000000000000" pitchFamily="2" charset="0"/>
                <a:cs typeface="Poppins" panose="00000500000000000000" pitchFamily="2" charset="0"/>
              </a:rPr>
              <a:t>, M. </a:t>
            </a:r>
            <a:r>
              <a:rPr lang="en-GB" sz="1800" dirty="0" err="1">
                <a:latin typeface="Poppins" panose="00000500000000000000" pitchFamily="2" charset="0"/>
                <a:cs typeface="Poppins" panose="00000500000000000000" pitchFamily="2" charset="0"/>
              </a:rPr>
              <a:t>Zekic-Susac</a:t>
            </a:r>
            <a:r>
              <a:rPr lang="en-GB" sz="1800" dirty="0">
                <a:latin typeface="Poppins" panose="00000500000000000000" pitchFamily="2" charset="0"/>
                <a:cs typeface="Poppins" panose="00000500000000000000" pitchFamily="2" charset="0"/>
              </a:rPr>
              <a:t>, N. </a:t>
            </a:r>
            <a:r>
              <a:rPr lang="en-GB" sz="1800" dirty="0" err="1">
                <a:latin typeface="Poppins" panose="00000500000000000000" pitchFamily="2" charset="0"/>
                <a:cs typeface="Poppins" panose="00000500000000000000" pitchFamily="2" charset="0"/>
              </a:rPr>
              <a:t>Sarlija</a:t>
            </a:r>
            <a:r>
              <a:rPr lang="en-GB" sz="1800" dirty="0">
                <a:latin typeface="Poppins" panose="00000500000000000000" pitchFamily="2" charset="0"/>
                <a:cs typeface="Poppins" panose="00000500000000000000" pitchFamily="2" charset="0"/>
              </a:rPr>
              <a:t>, and B. Vitale, “Prediction of influenza vaccination outcome by neural networks and logistic regression,” Journal of Biomedical Informatics, vol. 43, no. 5, pp. 774–781, 2010, DOI: 10.1016/j.jbi.2010.04.011.</a:t>
            </a:r>
          </a:p>
          <a:p>
            <a:pPr marL="722630" indent="-722630">
              <a:buNone/>
            </a:pPr>
            <a:r>
              <a:rPr lang="en-GB" sz="1800" dirty="0">
                <a:latin typeface="Poppins" panose="00000500000000000000" pitchFamily="2" charset="0"/>
                <a:cs typeface="Poppins" panose="00000500000000000000" pitchFamily="2" charset="0"/>
              </a:rPr>
              <a:t>[4]	</a:t>
            </a:r>
            <a:r>
              <a:rPr lang="en-GB" sz="1800" dirty="0" err="1">
                <a:latin typeface="Poppins" panose="00000500000000000000" pitchFamily="2" charset="0"/>
                <a:cs typeface="Poppins" panose="00000500000000000000" pitchFamily="2" charset="0"/>
              </a:rPr>
              <a:t>G.Preda</a:t>
            </a:r>
            <a:r>
              <a:rPr lang="en-GB" sz="1800" dirty="0">
                <a:latin typeface="Poppins" panose="00000500000000000000" pitchFamily="2" charset="0"/>
                <a:cs typeface="Poppins" panose="00000500000000000000" pitchFamily="2" charset="0"/>
              </a:rPr>
              <a:t>, “COVID-19 World Vaccination Progress,” 2021. https://www.kaggle.com/gpreda/COVID-world-vaccination-progress (accessed May 19, 2021).</a:t>
            </a:r>
          </a:p>
          <a:p>
            <a:pPr marL="722630" indent="-722630" algn="just">
              <a:buNone/>
            </a:pPr>
            <a:r>
              <a:rPr lang="en-GB" sz="1800" dirty="0">
                <a:latin typeface="Poppins" panose="00000500000000000000" pitchFamily="2" charset="0"/>
                <a:cs typeface="Poppins" panose="00000500000000000000" pitchFamily="2" charset="0"/>
              </a:rPr>
              <a:t>[5]	E. </a:t>
            </a:r>
            <a:r>
              <a:rPr lang="en-GB" sz="1800" dirty="0" err="1">
                <a:latin typeface="Poppins" panose="00000500000000000000" pitchFamily="2" charset="0"/>
                <a:cs typeface="Poppins" panose="00000500000000000000" pitchFamily="2" charset="0"/>
              </a:rPr>
              <a:t>Žunić</a:t>
            </a:r>
            <a:r>
              <a:rPr lang="en-GB" sz="1800" dirty="0">
                <a:latin typeface="Poppins" panose="00000500000000000000" pitchFamily="2" charset="0"/>
                <a:cs typeface="Poppins" panose="00000500000000000000" pitchFamily="2" charset="0"/>
              </a:rPr>
              <a:t>, K. </a:t>
            </a:r>
            <a:r>
              <a:rPr lang="en-GB" sz="1800" dirty="0" err="1">
                <a:latin typeface="Poppins" panose="00000500000000000000" pitchFamily="2" charset="0"/>
                <a:cs typeface="Poppins" panose="00000500000000000000" pitchFamily="2" charset="0"/>
              </a:rPr>
              <a:t>Korjenić</a:t>
            </a:r>
            <a:r>
              <a:rPr lang="en-GB" sz="1800" dirty="0">
                <a:latin typeface="Poppins" panose="00000500000000000000" pitchFamily="2" charset="0"/>
                <a:cs typeface="Poppins" panose="00000500000000000000" pitchFamily="2" charset="0"/>
              </a:rPr>
              <a:t>, K. </a:t>
            </a:r>
            <a:r>
              <a:rPr lang="en-GB" sz="1800" dirty="0" err="1">
                <a:latin typeface="Poppins" panose="00000500000000000000" pitchFamily="2" charset="0"/>
                <a:cs typeface="Poppins" panose="00000500000000000000" pitchFamily="2" charset="0"/>
              </a:rPr>
              <a:t>Hodžić</a:t>
            </a:r>
            <a:r>
              <a:rPr lang="en-GB" sz="1800" dirty="0">
                <a:latin typeface="Poppins" panose="00000500000000000000" pitchFamily="2" charset="0"/>
                <a:cs typeface="Poppins" panose="00000500000000000000" pitchFamily="2" charset="0"/>
              </a:rPr>
              <a:t>, and D. </a:t>
            </a:r>
            <a:r>
              <a:rPr lang="en-GB" sz="1800" dirty="0" err="1">
                <a:latin typeface="Poppins" panose="00000500000000000000" pitchFamily="2" charset="0"/>
                <a:cs typeface="Poppins" panose="00000500000000000000" pitchFamily="2" charset="0"/>
              </a:rPr>
              <a:t>Đonko</a:t>
            </a:r>
            <a:r>
              <a:rPr lang="en-GB" sz="1800" dirty="0">
                <a:latin typeface="Poppins" panose="00000500000000000000" pitchFamily="2" charset="0"/>
                <a:cs typeface="Poppins" panose="00000500000000000000" pitchFamily="2" charset="0"/>
              </a:rPr>
              <a:t>, “Application of </a:t>
            </a:r>
            <a:r>
              <a:rPr lang="en-GB" sz="1800" dirty="0" err="1">
                <a:latin typeface="Poppins" panose="00000500000000000000" pitchFamily="2" charset="0"/>
                <a:cs typeface="Poppins" panose="00000500000000000000" pitchFamily="2" charset="0"/>
              </a:rPr>
              <a:t>Facebook’S</a:t>
            </a:r>
            <a:r>
              <a:rPr lang="en-GB" sz="1800" dirty="0">
                <a:latin typeface="Poppins" panose="00000500000000000000" pitchFamily="2" charset="0"/>
                <a:cs typeface="Poppins" panose="00000500000000000000" pitchFamily="2" charset="0"/>
              </a:rPr>
              <a:t> Prophet Algorithm for Successful Sales Forecasting Based On Real-World Data,” </a:t>
            </a:r>
            <a:r>
              <a:rPr lang="en-GB" sz="1800" dirty="0" err="1">
                <a:latin typeface="Poppins" panose="00000500000000000000" pitchFamily="2" charset="0"/>
                <a:cs typeface="Poppins" panose="00000500000000000000" pitchFamily="2" charset="0"/>
              </a:rPr>
              <a:t>arXiv</a:t>
            </a:r>
            <a:r>
              <a:rPr lang="en-GB" sz="1800" dirty="0">
                <a:latin typeface="Poppins" panose="00000500000000000000" pitchFamily="2" charset="0"/>
                <a:cs typeface="Poppins" panose="00000500000000000000" pitchFamily="2" charset="0"/>
              </a:rPr>
              <a:t>, vol. 12, no. 2, pp. 23–36, 2020, DOI: 10.5121/ijcsit.2020.12203.</a:t>
            </a:r>
          </a:p>
          <a:p>
            <a:pPr marL="722630" indent="-722630" algn="just">
              <a:buNone/>
            </a:pPr>
            <a:r>
              <a:rPr lang="en-GB" sz="1800" dirty="0">
                <a:latin typeface="Poppins" panose="00000500000000000000" pitchFamily="2" charset="0"/>
                <a:cs typeface="Poppins" panose="00000500000000000000" pitchFamily="2" charset="0"/>
              </a:rPr>
              <a:t>[6]	S. L. Ho and M. </a:t>
            </a:r>
            <a:r>
              <a:rPr lang="en-GB" sz="1800" dirty="0" err="1">
                <a:latin typeface="Poppins" panose="00000500000000000000" pitchFamily="2" charset="0"/>
                <a:cs typeface="Poppins" panose="00000500000000000000" pitchFamily="2" charset="0"/>
              </a:rPr>
              <a:t>Xie</a:t>
            </a:r>
            <a:r>
              <a:rPr lang="en-GB" sz="1800" dirty="0">
                <a:latin typeface="Poppins" panose="00000500000000000000" pitchFamily="2" charset="0"/>
                <a:cs typeface="Poppins" panose="00000500000000000000" pitchFamily="2" charset="0"/>
              </a:rPr>
              <a:t>, “The Use of ARIMA Models for Reliability Forecasting and Analysis,” in 23rd International Conference on Computers and Industrial Engineering, 1998, vol. 35, no. 98, pp. 213–216.</a:t>
            </a:r>
          </a:p>
        </p:txBody>
      </p:sp>
    </p:spTree>
    <p:extLst>
      <p:ext uri="{BB962C8B-B14F-4D97-AF65-F5344CB8AC3E}">
        <p14:creationId xmlns:p14="http://schemas.microsoft.com/office/powerpoint/2010/main" val="71115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533400" y="-190500"/>
            <a:ext cx="7071990" cy="10744200"/>
          </a:xfrm>
          <a:prstGeom prst="roundRect">
            <a:avLst/>
          </a:prstGeom>
          <a:solidFill>
            <a:srgbClr val="E8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2"/>
          <p:cNvGrpSpPr>
            <a:grpSpLocks noChangeAspect="1"/>
          </p:cNvGrpSpPr>
          <p:nvPr/>
        </p:nvGrpSpPr>
        <p:grpSpPr>
          <a:xfrm>
            <a:off x="-533400" y="3532542"/>
            <a:ext cx="6824526" cy="6824526"/>
            <a:chOff x="0" y="0"/>
            <a:chExt cx="6350000" cy="6350000"/>
          </a:xfrm>
        </p:grpSpPr>
        <p:sp>
          <p:nvSpPr>
            <p:cNvPr id="42" name="Freeform 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t="-20634" b="-29365"/>
              </a:stretch>
            </a:blipFill>
          </p:spPr>
        </p:sp>
      </p:grpSp>
      <p:grpSp>
        <p:nvGrpSpPr>
          <p:cNvPr id="46" name="Group 45"/>
          <p:cNvGrpSpPr/>
          <p:nvPr/>
        </p:nvGrpSpPr>
        <p:grpSpPr>
          <a:xfrm>
            <a:off x="12573000" y="489537"/>
            <a:ext cx="5051952" cy="838200"/>
            <a:chOff x="12016848" y="419100"/>
            <a:chExt cx="5051952" cy="838200"/>
          </a:xfrm>
        </p:grpSpPr>
        <p:sp>
          <p:nvSpPr>
            <p:cNvPr id="32" name="Rectangle 31"/>
            <p:cNvSpPr/>
            <p:nvPr/>
          </p:nvSpPr>
          <p:spPr>
            <a:xfrm>
              <a:off x="12016848" y="491073"/>
              <a:ext cx="4671472" cy="646331"/>
            </a:xfrm>
            <a:prstGeom prst="rect">
              <a:avLst/>
            </a:prstGeom>
          </p:spPr>
          <p:txBody>
            <a:bodyPr wrap="none">
              <a:spAutoFit/>
            </a:bodyPr>
            <a:lstStyle/>
            <a:p>
              <a:pPr algn="r"/>
              <a:r>
                <a:rPr lang="en-US" dirty="0">
                  <a:solidFill>
                    <a:srgbClr val="000000"/>
                  </a:solidFill>
                  <a:latin typeface="Poppins" panose="00000500000000000000" pitchFamily="2" charset="0"/>
                  <a:cs typeface="Poppins" panose="00000500000000000000" pitchFamily="2" charset="0"/>
                </a:rPr>
                <a:t>Forecasting Covid19 Vaccines | I3S 2021</a:t>
              </a:r>
            </a:p>
            <a:p>
              <a:pPr algn="r"/>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33" name="Rectangle 32"/>
            <p:cNvSpPr/>
            <p:nvPr/>
          </p:nvSpPr>
          <p:spPr>
            <a:xfrm>
              <a:off x="16969848" y="419100"/>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764000" y="550576"/>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p:nvPr/>
        </p:nvSpPr>
        <p:spPr>
          <a:xfrm>
            <a:off x="1180685" y="2496386"/>
            <a:ext cx="4649030" cy="1384995"/>
          </a:xfrm>
          <a:prstGeom prst="rect">
            <a:avLst/>
          </a:prstGeom>
        </p:spPr>
        <p:txBody>
          <a:bodyPr wrap="none">
            <a:spAutoFit/>
          </a:bodyPr>
          <a:lstStyle/>
          <a:p>
            <a:pPr algn="ctr"/>
            <a:r>
              <a:rPr lang="en-US" sz="2800" b="1" dirty="0">
                <a:solidFill>
                  <a:srgbClr val="000000"/>
                </a:solidFill>
                <a:latin typeface="Poppins" panose="00000500000000000000" pitchFamily="2" charset="0"/>
                <a:cs typeface="Poppins" panose="00000500000000000000" pitchFamily="2" charset="0"/>
              </a:rPr>
              <a:t>13 different vaccines</a:t>
            </a:r>
          </a:p>
          <a:p>
            <a:pPr algn="ctr"/>
            <a:r>
              <a:rPr lang="en-US" sz="2800" dirty="0">
                <a:solidFill>
                  <a:srgbClr val="000000"/>
                </a:solidFill>
                <a:latin typeface="Poppins" panose="00000500000000000000" pitchFamily="2" charset="0"/>
                <a:cs typeface="Poppins" panose="00000500000000000000" pitchFamily="2" charset="0"/>
              </a:rPr>
              <a:t>(across 4 platforms)</a:t>
            </a:r>
          </a:p>
          <a:p>
            <a:pPr algn="ctr"/>
            <a:r>
              <a:rPr lang="en-US" sz="2800" dirty="0">
                <a:solidFill>
                  <a:srgbClr val="000000"/>
                </a:solidFill>
                <a:latin typeface="Poppins" panose="00000500000000000000" pitchFamily="2" charset="0"/>
                <a:cs typeface="Poppins" panose="00000500000000000000" pitchFamily="2" charset="0"/>
              </a:rPr>
              <a:t>have been administered</a:t>
            </a:r>
            <a:endParaRPr lang="en-US" sz="2800" dirty="0">
              <a:latin typeface="Poppins" panose="00000500000000000000" pitchFamily="2" charset="0"/>
              <a:cs typeface="Poppins" panose="00000500000000000000" pitchFamily="2" charset="0"/>
            </a:endParaRPr>
          </a:p>
        </p:txBody>
      </p:sp>
      <p:pic>
        <p:nvPicPr>
          <p:cNvPr id="35" name="Picture 4"/>
          <p:cNvPicPr>
            <a:picLocks noChangeAspect="1"/>
          </p:cNvPicPr>
          <p:nvPr/>
        </p:nvPicPr>
        <p:blipFill>
          <a:blip r:embed="rId4"/>
          <a:srcRect/>
          <a:stretch>
            <a:fillRect/>
          </a:stretch>
        </p:blipFill>
        <p:spPr>
          <a:xfrm>
            <a:off x="7202920" y="1333500"/>
            <a:ext cx="10304030" cy="4250412"/>
          </a:xfrm>
          <a:prstGeom prst="rect">
            <a:avLst/>
          </a:prstGeom>
        </p:spPr>
      </p:pic>
      <p:sp>
        <p:nvSpPr>
          <p:cNvPr id="38" name="Rounded Rectangle 37"/>
          <p:cNvSpPr/>
          <p:nvPr/>
        </p:nvSpPr>
        <p:spPr>
          <a:xfrm>
            <a:off x="571500" y="814240"/>
            <a:ext cx="58674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Vaccines for Covid19</a:t>
            </a:r>
          </a:p>
        </p:txBody>
      </p:sp>
      <p:pic>
        <p:nvPicPr>
          <p:cNvPr id="36" name="Picture 5"/>
          <p:cNvPicPr>
            <a:picLocks noChangeAspect="1"/>
          </p:cNvPicPr>
          <p:nvPr/>
        </p:nvPicPr>
        <p:blipFill>
          <a:blip r:embed="rId5"/>
          <a:srcRect/>
          <a:stretch>
            <a:fillRect/>
          </a:stretch>
        </p:blipFill>
        <p:spPr>
          <a:xfrm>
            <a:off x="7450784" y="5583912"/>
            <a:ext cx="10021768" cy="4447159"/>
          </a:xfrm>
          <a:prstGeom prst="rect">
            <a:avLst/>
          </a:prstGeom>
        </p:spPr>
      </p:pic>
    </p:spTree>
    <p:extLst>
      <p:ext uri="{BB962C8B-B14F-4D97-AF65-F5344CB8AC3E}">
        <p14:creationId xmlns:p14="http://schemas.microsoft.com/office/powerpoint/2010/main" val="138413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4"/>
          <p:cNvSpPr/>
          <p:nvPr/>
        </p:nvSpPr>
        <p:spPr>
          <a:xfrm>
            <a:off x="4041826" y="171186"/>
            <a:ext cx="10060694" cy="10105788"/>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pic>
        <p:nvPicPr>
          <p:cNvPr id="25"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20361"/>
          <a:stretch>
            <a:fillRect/>
          </a:stretch>
        </p:blipFill>
        <p:spPr>
          <a:xfrm>
            <a:off x="7160144" y="753824"/>
            <a:ext cx="3822338" cy="2789476"/>
          </a:xfrm>
          <a:prstGeom prst="rect">
            <a:avLst/>
          </a:prstGeom>
        </p:spPr>
      </p:pic>
      <p:sp>
        <p:nvSpPr>
          <p:cNvPr id="21" name="Rounded Rectangle 20"/>
          <p:cNvSpPr/>
          <p:nvPr/>
        </p:nvSpPr>
        <p:spPr>
          <a:xfrm>
            <a:off x="7346362" y="3259694"/>
            <a:ext cx="3451625" cy="627568"/>
          </a:xfrm>
          <a:prstGeom prst="roundRect">
            <a:avLst>
              <a:gd name="adj" fmla="val 50000"/>
            </a:avLst>
          </a:prstGeom>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1C212E"/>
                </a:solidFill>
                <a:latin typeface="AvantGarde Bk BT" panose="020B0402020202020204" pitchFamily="34" charset="0"/>
              </a:rPr>
              <a:t>9 April 2021</a:t>
            </a:r>
          </a:p>
        </p:txBody>
      </p:sp>
      <p:pic>
        <p:nvPicPr>
          <p:cNvPr id="14" name="Picture 4"/>
          <p:cNvPicPr>
            <a:picLocks noChangeAspect="1"/>
          </p:cNvPicPr>
          <p:nvPr/>
        </p:nvPicPr>
        <p:blipFill>
          <a:blip r:embed="rId5"/>
          <a:srcRect/>
          <a:stretch>
            <a:fillRect/>
          </a:stretch>
        </p:blipFill>
        <p:spPr>
          <a:xfrm>
            <a:off x="431103" y="3839166"/>
            <a:ext cx="8865171" cy="6257334"/>
          </a:xfrm>
          <a:prstGeom prst="rect">
            <a:avLst/>
          </a:prstGeom>
        </p:spPr>
      </p:pic>
      <p:pic>
        <p:nvPicPr>
          <p:cNvPr id="15" name="Picture 11"/>
          <p:cNvPicPr>
            <a:picLocks noChangeAspect="1"/>
          </p:cNvPicPr>
          <p:nvPr/>
        </p:nvPicPr>
        <p:blipFill>
          <a:blip r:embed="rId6"/>
          <a:srcRect/>
          <a:stretch>
            <a:fillRect/>
          </a:stretch>
        </p:blipFill>
        <p:spPr>
          <a:xfrm>
            <a:off x="9072176" y="3839166"/>
            <a:ext cx="8800276" cy="6211528"/>
          </a:xfrm>
          <a:prstGeom prst="rect">
            <a:avLst/>
          </a:prstGeom>
        </p:spPr>
      </p:pic>
      <p:sp>
        <p:nvSpPr>
          <p:cNvPr id="16" name="TextBox 5"/>
          <p:cNvSpPr txBox="1"/>
          <p:nvPr/>
        </p:nvSpPr>
        <p:spPr>
          <a:xfrm>
            <a:off x="593852" y="3338365"/>
            <a:ext cx="3232649" cy="523875"/>
          </a:xfrm>
          <a:prstGeom prst="rect">
            <a:avLst/>
          </a:prstGeom>
        </p:spPr>
        <p:txBody>
          <a:bodyPr lIns="0" tIns="0" rIns="0" bIns="0" rtlCol="0" anchor="t">
            <a:spAutoFit/>
          </a:bodyPr>
          <a:lstStyle/>
          <a:p>
            <a:pPr marL="0" lvl="0" indent="0">
              <a:lnSpc>
                <a:spcPts val="4200"/>
              </a:lnSpc>
            </a:pPr>
            <a:r>
              <a:rPr lang="en-US" sz="3000" dirty="0">
                <a:solidFill>
                  <a:srgbClr val="001C84"/>
                </a:solidFill>
                <a:latin typeface="Poppins Bold"/>
              </a:rPr>
              <a:t>Before Vaccine</a:t>
            </a:r>
          </a:p>
        </p:txBody>
      </p:sp>
      <p:sp>
        <p:nvSpPr>
          <p:cNvPr id="17" name="TextBox 5"/>
          <p:cNvSpPr txBox="1"/>
          <p:nvPr/>
        </p:nvSpPr>
        <p:spPr>
          <a:xfrm>
            <a:off x="14496636" y="3375583"/>
            <a:ext cx="3232649" cy="511679"/>
          </a:xfrm>
          <a:prstGeom prst="rect">
            <a:avLst/>
          </a:prstGeom>
        </p:spPr>
        <p:txBody>
          <a:bodyPr lIns="0" tIns="0" rIns="0" bIns="0" rtlCol="0" anchor="t">
            <a:spAutoFit/>
          </a:bodyPr>
          <a:lstStyle/>
          <a:p>
            <a:pPr marL="0" lvl="0" indent="0" algn="r">
              <a:lnSpc>
                <a:spcPts val="4200"/>
              </a:lnSpc>
            </a:pPr>
            <a:r>
              <a:rPr lang="en-US" sz="3000" dirty="0">
                <a:solidFill>
                  <a:srgbClr val="001C84"/>
                </a:solidFill>
                <a:latin typeface="Poppins Bold"/>
              </a:rPr>
              <a:t>After Vaccine</a:t>
            </a:r>
          </a:p>
        </p:txBody>
      </p:sp>
      <p:sp>
        <p:nvSpPr>
          <p:cNvPr id="38" name="Rounded Rectangle 37"/>
          <p:cNvSpPr/>
          <p:nvPr/>
        </p:nvSpPr>
        <p:spPr>
          <a:xfrm>
            <a:off x="6138475" y="2781300"/>
            <a:ext cx="58674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Above"/>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Covid19 Cases</a:t>
            </a:r>
          </a:p>
        </p:txBody>
      </p:sp>
      <p:grpSp>
        <p:nvGrpSpPr>
          <p:cNvPr id="26" name="Group 25"/>
          <p:cNvGrpSpPr/>
          <p:nvPr/>
        </p:nvGrpSpPr>
        <p:grpSpPr>
          <a:xfrm>
            <a:off x="641085" y="571500"/>
            <a:ext cx="5029720" cy="838200"/>
            <a:chOff x="457200" y="347283"/>
            <a:chExt cx="5029720" cy="838200"/>
          </a:xfrm>
        </p:grpSpPr>
        <p:sp>
          <p:nvSpPr>
            <p:cNvPr id="27" name="Rectangle 26"/>
            <p:cNvSpPr/>
            <p:nvPr/>
          </p:nvSpPr>
          <p:spPr>
            <a:xfrm>
              <a:off x="815448" y="443216"/>
              <a:ext cx="4671472" cy="646331"/>
            </a:xfrm>
            <a:prstGeom prst="rect">
              <a:avLst/>
            </a:prstGeom>
          </p:spPr>
          <p:txBody>
            <a:bodyPr wrap="none">
              <a:spAutoFit/>
            </a:bodyPr>
            <a:lstStyle/>
            <a:p>
              <a:r>
                <a:rPr lang="en-US" dirty="0">
                  <a:solidFill>
                    <a:srgbClr val="000000"/>
                  </a:solidFill>
                  <a:latin typeface="Poppins" panose="00000500000000000000" pitchFamily="2" charset="0"/>
                  <a:cs typeface="Poppins" panose="00000500000000000000" pitchFamily="2" charset="0"/>
                </a:rPr>
                <a:t>Forecasting Covid19 Vaccines | I3S 2021</a:t>
              </a:r>
            </a:p>
            <a:p>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28" name="Rectangle 27"/>
            <p:cNvSpPr/>
            <p:nvPr/>
          </p:nvSpPr>
          <p:spPr>
            <a:xfrm>
              <a:off x="457200" y="347283"/>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 y="478759"/>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573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p:cNvPicPr>
          <p:nvPr/>
        </p:nvPicPr>
        <p:blipFill>
          <a:blip r:embed="rId3"/>
          <a:srcRect/>
          <a:stretch>
            <a:fillRect/>
          </a:stretch>
        </p:blipFill>
        <p:spPr>
          <a:xfrm>
            <a:off x="1371600" y="571500"/>
            <a:ext cx="13106400" cy="9250933"/>
          </a:xfrm>
          <a:prstGeom prst="rect">
            <a:avLst/>
          </a:prstGeom>
        </p:spPr>
      </p:pic>
      <p:sp>
        <p:nvSpPr>
          <p:cNvPr id="34" name="Rounded Rectangle 33"/>
          <p:cNvSpPr/>
          <p:nvPr/>
        </p:nvSpPr>
        <p:spPr>
          <a:xfrm>
            <a:off x="12877800" y="1562100"/>
            <a:ext cx="42672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Lef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Willingness</a:t>
            </a:r>
          </a:p>
        </p:txBody>
      </p:sp>
      <p:sp>
        <p:nvSpPr>
          <p:cNvPr id="2" name="Rounded Rectangle 1"/>
          <p:cNvSpPr/>
          <p:nvPr/>
        </p:nvSpPr>
        <p:spPr>
          <a:xfrm>
            <a:off x="14478000" y="2933700"/>
            <a:ext cx="3200400" cy="5486400"/>
          </a:xfrm>
          <a:prstGeom prst="roundRect">
            <a:avLst/>
          </a:prstGeom>
          <a:solidFill>
            <a:srgbClr val="A3CEE3"/>
          </a:solidFill>
          <a:ln>
            <a:noFill/>
          </a:ln>
          <a:effectLst>
            <a:outerShdw blurRad="50800" dist="38100" algn="l" rotWithShape="0">
              <a:prstClr val="black">
                <a:alpha val="40000"/>
              </a:prstClr>
            </a:outerShdw>
          </a:effectLst>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34E8B"/>
                </a:solidFill>
                <a:latin typeface="Poppins" panose="00000500000000000000" pitchFamily="2" charset="0"/>
                <a:cs typeface="Poppins" panose="00000500000000000000" pitchFamily="2" charset="0"/>
              </a:rPr>
              <a:t>Progress Vaccinations on Country who have been got Dozen of Vaccine</a:t>
            </a:r>
            <a:endParaRPr lang="en-US" sz="2800" b="1" dirty="0">
              <a:solidFill>
                <a:srgbClr val="134E8B"/>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89308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9639300" y="2999142"/>
            <a:ext cx="58674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Vaccine’s Prediction</a:t>
            </a:r>
          </a:p>
        </p:txBody>
      </p:sp>
      <p:sp>
        <p:nvSpPr>
          <p:cNvPr id="45" name="Rounded Rectangle 44"/>
          <p:cNvSpPr/>
          <p:nvPr/>
        </p:nvSpPr>
        <p:spPr>
          <a:xfrm>
            <a:off x="-533400" y="-190500"/>
            <a:ext cx="7071990" cy="10744200"/>
          </a:xfrm>
          <a:prstGeom prst="roundRect">
            <a:avLst/>
          </a:prstGeom>
          <a:solidFill>
            <a:srgbClr val="E8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2"/>
          <p:cNvGrpSpPr>
            <a:grpSpLocks noChangeAspect="1"/>
          </p:cNvGrpSpPr>
          <p:nvPr/>
        </p:nvGrpSpPr>
        <p:grpSpPr>
          <a:xfrm>
            <a:off x="-533400" y="258670"/>
            <a:ext cx="7059011" cy="9005737"/>
            <a:chOff x="1517174" y="40224"/>
            <a:chExt cx="4978347" cy="6351270"/>
          </a:xfrm>
        </p:grpSpPr>
        <p:sp>
          <p:nvSpPr>
            <p:cNvPr id="42" name="Freeform 3"/>
            <p:cNvSpPr/>
            <p:nvPr/>
          </p:nvSpPr>
          <p:spPr>
            <a:xfrm>
              <a:off x="1517174" y="40224"/>
              <a:ext cx="4978347"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rcRect/>
              <a:stretch>
                <a:fillRect t="-20634" r="-27552" b="-29365"/>
              </a:stretch>
            </a:blipFill>
          </p:spPr>
        </p:sp>
      </p:grpSp>
      <p:grpSp>
        <p:nvGrpSpPr>
          <p:cNvPr id="46" name="Group 45"/>
          <p:cNvGrpSpPr/>
          <p:nvPr/>
        </p:nvGrpSpPr>
        <p:grpSpPr>
          <a:xfrm>
            <a:off x="12573000" y="489537"/>
            <a:ext cx="5051952" cy="838200"/>
            <a:chOff x="12016848" y="419100"/>
            <a:chExt cx="5051952" cy="838200"/>
          </a:xfrm>
        </p:grpSpPr>
        <p:sp>
          <p:nvSpPr>
            <p:cNvPr id="32" name="Rectangle 31"/>
            <p:cNvSpPr/>
            <p:nvPr/>
          </p:nvSpPr>
          <p:spPr>
            <a:xfrm>
              <a:off x="12016848" y="491073"/>
              <a:ext cx="4671472" cy="646331"/>
            </a:xfrm>
            <a:prstGeom prst="rect">
              <a:avLst/>
            </a:prstGeom>
          </p:spPr>
          <p:txBody>
            <a:bodyPr wrap="none">
              <a:spAutoFit/>
            </a:bodyPr>
            <a:lstStyle/>
            <a:p>
              <a:pPr algn="r"/>
              <a:r>
                <a:rPr lang="en-US" dirty="0">
                  <a:solidFill>
                    <a:srgbClr val="000000"/>
                  </a:solidFill>
                  <a:latin typeface="Poppins" panose="00000500000000000000" pitchFamily="2" charset="0"/>
                  <a:cs typeface="Poppins" panose="00000500000000000000" pitchFamily="2" charset="0"/>
                </a:rPr>
                <a:t>Forecasting Covid19 Vaccines | I3S 2021</a:t>
              </a:r>
            </a:p>
            <a:p>
              <a:pPr algn="r"/>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33" name="Rectangle 32"/>
            <p:cNvSpPr/>
            <p:nvPr/>
          </p:nvSpPr>
          <p:spPr>
            <a:xfrm>
              <a:off x="16969848" y="419100"/>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764000" y="550576"/>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p:nvPr/>
        </p:nvSpPr>
        <p:spPr>
          <a:xfrm>
            <a:off x="7233938" y="4533900"/>
            <a:ext cx="10295764" cy="1815882"/>
          </a:xfrm>
          <a:prstGeom prst="rect">
            <a:avLst/>
          </a:prstGeom>
        </p:spPr>
        <p:txBody>
          <a:bodyPr wrap="square">
            <a:spAutoFit/>
          </a:bodyPr>
          <a:lstStyle/>
          <a:p>
            <a:pPr algn="ctr"/>
            <a:r>
              <a:rPr lang="en-US" sz="2800" dirty="0">
                <a:latin typeface="Poppins" panose="00000500000000000000" pitchFamily="2" charset="0"/>
                <a:cs typeface="Poppins" panose="00000500000000000000" pitchFamily="2" charset="0"/>
              </a:rPr>
              <a:t>Take </a:t>
            </a:r>
            <a:r>
              <a:rPr lang="en-US" sz="2800" b="1" dirty="0">
                <a:latin typeface="Poppins" panose="00000500000000000000" pitchFamily="2" charset="0"/>
                <a:cs typeface="Poppins" panose="00000500000000000000" pitchFamily="2" charset="0"/>
              </a:rPr>
              <a:t>more than a year</a:t>
            </a:r>
            <a:r>
              <a:rPr lang="en-US" sz="2800" dirty="0">
                <a:latin typeface="Poppins" panose="00000500000000000000" pitchFamily="2" charset="0"/>
                <a:cs typeface="Poppins" panose="00000500000000000000" pitchFamily="2" charset="0"/>
              </a:rPr>
              <a:t> to produce enough vaccines </a:t>
            </a:r>
          </a:p>
          <a:p>
            <a:pPr algn="ctr"/>
            <a:r>
              <a:rPr lang="en-US" sz="2800" dirty="0">
                <a:latin typeface="Poppins" panose="00000500000000000000" pitchFamily="2" charset="0"/>
                <a:cs typeface="Poppins" panose="00000500000000000000" pitchFamily="2" charset="0"/>
              </a:rPr>
              <a:t>to inoculate the World’s 50 million medical staff, and</a:t>
            </a:r>
          </a:p>
          <a:p>
            <a:pPr algn="ctr"/>
            <a:r>
              <a:rPr lang="en-US" sz="2800" dirty="0">
                <a:latin typeface="Poppins" panose="00000500000000000000" pitchFamily="2" charset="0"/>
                <a:cs typeface="Poppins" panose="00000500000000000000" pitchFamily="2" charset="0"/>
              </a:rPr>
              <a:t>that could be </a:t>
            </a:r>
            <a:r>
              <a:rPr lang="en-US" sz="2800" b="1" dirty="0">
                <a:latin typeface="Poppins" panose="00000500000000000000" pitchFamily="2" charset="0"/>
                <a:cs typeface="Poppins" panose="00000500000000000000" pitchFamily="2" charset="0"/>
              </a:rPr>
              <a:t>September</a:t>
            </a:r>
            <a:r>
              <a:rPr lang="en-US" sz="2800" dirty="0">
                <a:latin typeface="Poppins" panose="00000500000000000000" pitchFamily="2" charset="0"/>
                <a:cs typeface="Poppins" panose="00000500000000000000" pitchFamily="2" charset="0"/>
              </a:rPr>
              <a:t> </a:t>
            </a:r>
            <a:r>
              <a:rPr lang="en-US" sz="2800" b="1" dirty="0">
                <a:latin typeface="Poppins" panose="00000500000000000000" pitchFamily="2" charset="0"/>
                <a:cs typeface="Poppins" panose="00000500000000000000" pitchFamily="2" charset="0"/>
              </a:rPr>
              <a:t>2023</a:t>
            </a:r>
            <a:r>
              <a:rPr lang="en-US" sz="2800" dirty="0">
                <a:latin typeface="Poppins" panose="00000500000000000000" pitchFamily="2" charset="0"/>
                <a:cs typeface="Poppins" panose="00000500000000000000" pitchFamily="2" charset="0"/>
              </a:rPr>
              <a:t> before we have </a:t>
            </a:r>
          </a:p>
          <a:p>
            <a:pPr algn="ctr"/>
            <a:r>
              <a:rPr lang="en-US" sz="2800" dirty="0">
                <a:latin typeface="Poppins" panose="00000500000000000000" pitchFamily="2" charset="0"/>
                <a:cs typeface="Poppins" panose="00000500000000000000" pitchFamily="2" charset="0"/>
              </a:rPr>
              <a:t>enough doses for the whole World.</a:t>
            </a:r>
          </a:p>
        </p:txBody>
      </p:sp>
      <p:sp>
        <p:nvSpPr>
          <p:cNvPr id="13" name="TextBox 8"/>
          <p:cNvSpPr txBox="1"/>
          <p:nvPr/>
        </p:nvSpPr>
        <p:spPr>
          <a:xfrm>
            <a:off x="8313975" y="6649553"/>
            <a:ext cx="8135689" cy="336374"/>
          </a:xfrm>
          <a:prstGeom prst="rect">
            <a:avLst/>
          </a:prstGeom>
        </p:spPr>
        <p:txBody>
          <a:bodyPr lIns="0" tIns="0" rIns="0" bIns="0" rtlCol="0" anchor="t">
            <a:spAutoFit/>
          </a:bodyPr>
          <a:lstStyle/>
          <a:p>
            <a:pPr algn="ctr">
              <a:lnSpc>
                <a:spcPts val="2879"/>
              </a:lnSpc>
              <a:spcBef>
                <a:spcPct val="0"/>
              </a:spcBef>
            </a:pPr>
            <a:r>
              <a:rPr lang="en-US" sz="1600" b="1" dirty="0">
                <a:solidFill>
                  <a:srgbClr val="134E8B"/>
                </a:solidFill>
                <a:latin typeface="Poppins" panose="00000500000000000000" pitchFamily="2" charset="0"/>
                <a:cs typeface="Poppins" panose="00000500000000000000" pitchFamily="2" charset="0"/>
              </a:rPr>
              <a:t>—  Anthony McDonnell, Robert Van Exan, Steve Lloyd, et.al</a:t>
            </a:r>
          </a:p>
        </p:txBody>
      </p:sp>
    </p:spTree>
    <p:extLst>
      <p:ext uri="{BB962C8B-B14F-4D97-AF65-F5344CB8AC3E}">
        <p14:creationId xmlns:p14="http://schemas.microsoft.com/office/powerpoint/2010/main" val="29597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533400" y="-190500"/>
            <a:ext cx="7071990" cy="10744200"/>
          </a:xfrm>
          <a:prstGeom prst="roundRect">
            <a:avLst/>
          </a:prstGeom>
          <a:solidFill>
            <a:srgbClr val="E8E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2"/>
          <p:cNvGrpSpPr>
            <a:grpSpLocks noChangeAspect="1"/>
          </p:cNvGrpSpPr>
          <p:nvPr/>
        </p:nvGrpSpPr>
        <p:grpSpPr>
          <a:xfrm>
            <a:off x="-533400" y="258670"/>
            <a:ext cx="7059011" cy="9005737"/>
            <a:chOff x="1517174" y="40224"/>
            <a:chExt cx="4978347" cy="6351270"/>
          </a:xfrm>
        </p:grpSpPr>
        <p:sp>
          <p:nvSpPr>
            <p:cNvPr id="42" name="Freeform 3"/>
            <p:cNvSpPr/>
            <p:nvPr/>
          </p:nvSpPr>
          <p:spPr>
            <a:xfrm>
              <a:off x="1517174" y="40224"/>
              <a:ext cx="4978347"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rcRect/>
              <a:stretch>
                <a:fillRect t="-20634" r="-27552" b="-29365"/>
              </a:stretch>
            </a:blipFill>
          </p:spPr>
        </p:sp>
      </p:grpSp>
      <p:grpSp>
        <p:nvGrpSpPr>
          <p:cNvPr id="46" name="Group 45"/>
          <p:cNvGrpSpPr/>
          <p:nvPr/>
        </p:nvGrpSpPr>
        <p:grpSpPr>
          <a:xfrm>
            <a:off x="12573000" y="489537"/>
            <a:ext cx="5051952" cy="838200"/>
            <a:chOff x="12016848" y="419100"/>
            <a:chExt cx="5051952" cy="838200"/>
          </a:xfrm>
        </p:grpSpPr>
        <p:sp>
          <p:nvSpPr>
            <p:cNvPr id="32" name="Rectangle 31"/>
            <p:cNvSpPr/>
            <p:nvPr/>
          </p:nvSpPr>
          <p:spPr>
            <a:xfrm>
              <a:off x="12016848" y="491073"/>
              <a:ext cx="4671472" cy="646331"/>
            </a:xfrm>
            <a:prstGeom prst="rect">
              <a:avLst/>
            </a:prstGeom>
          </p:spPr>
          <p:txBody>
            <a:bodyPr wrap="none">
              <a:spAutoFit/>
            </a:bodyPr>
            <a:lstStyle/>
            <a:p>
              <a:pPr algn="r"/>
              <a:r>
                <a:rPr lang="en-US" dirty="0">
                  <a:solidFill>
                    <a:srgbClr val="000000"/>
                  </a:solidFill>
                  <a:latin typeface="Poppins" panose="00000500000000000000" pitchFamily="2" charset="0"/>
                  <a:cs typeface="Poppins" panose="00000500000000000000" pitchFamily="2" charset="0"/>
                </a:rPr>
                <a:t>Forecasting Covid19 Vaccines | I3S 2021</a:t>
              </a:r>
            </a:p>
            <a:p>
              <a:pPr algn="r"/>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33" name="Rectangle 32"/>
            <p:cNvSpPr/>
            <p:nvPr/>
          </p:nvSpPr>
          <p:spPr>
            <a:xfrm>
              <a:off x="16969848" y="419100"/>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764000" y="550576"/>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p:nvPr/>
        </p:nvSpPr>
        <p:spPr>
          <a:xfrm>
            <a:off x="7266022" y="3132639"/>
            <a:ext cx="10010534" cy="2246769"/>
          </a:xfrm>
          <a:prstGeom prst="rect">
            <a:avLst/>
          </a:prstGeom>
        </p:spPr>
        <p:txBody>
          <a:bodyPr wrap="square">
            <a:spAutoFit/>
          </a:bodyPr>
          <a:lstStyle/>
          <a:p>
            <a:pPr algn="just"/>
            <a:r>
              <a:rPr lang="en-US" sz="2800" dirty="0">
                <a:effectLst/>
                <a:latin typeface="Poppins" panose="00000500000000000000" pitchFamily="2" charset="0"/>
                <a:ea typeface="Times New Roman" panose="02020603050405020304" pitchFamily="18" charset="0"/>
                <a:cs typeface="Poppins" panose="00000500000000000000" pitchFamily="2" charset="0"/>
              </a:rPr>
              <a:t>United Kingdom is the government chose to distribute its vaccine variants, namely AstraZeneca and Pfizer-BioNTech [2]. </a:t>
            </a:r>
            <a:r>
              <a:rPr lang="en-GB" sz="2800" dirty="0">
                <a:effectLst/>
                <a:latin typeface="Poppins" panose="00000500000000000000" pitchFamily="2" charset="0"/>
                <a:ea typeface="Times New Roman" panose="02020603050405020304" pitchFamily="18" charset="0"/>
                <a:cs typeface="Poppins" panose="00000500000000000000" pitchFamily="2" charset="0"/>
              </a:rPr>
              <a:t>The government has such confidence that the vaccine's findings are compatible with the physiology of its citizens</a:t>
            </a:r>
            <a:endParaRPr lang="en-GB" sz="2800" dirty="0">
              <a:latin typeface="Poppins" panose="00000500000000000000" pitchFamily="2" charset="0"/>
              <a:cs typeface="Poppins" panose="00000500000000000000" pitchFamily="2" charset="0"/>
            </a:endParaRPr>
          </a:p>
        </p:txBody>
      </p:sp>
      <p:sp>
        <p:nvSpPr>
          <p:cNvPr id="13" name="TextBox 8"/>
          <p:cNvSpPr txBox="1"/>
          <p:nvPr/>
        </p:nvSpPr>
        <p:spPr>
          <a:xfrm>
            <a:off x="7405838" y="2580208"/>
            <a:ext cx="8135689" cy="365100"/>
          </a:xfrm>
          <a:prstGeom prst="rect">
            <a:avLst/>
          </a:prstGeom>
        </p:spPr>
        <p:txBody>
          <a:bodyPr lIns="0" tIns="0" rIns="0" bIns="0" rtlCol="0" anchor="t">
            <a:spAutoFit/>
          </a:bodyPr>
          <a:lstStyle/>
          <a:p>
            <a:pPr>
              <a:lnSpc>
                <a:spcPts val="2879"/>
              </a:lnSpc>
              <a:spcBef>
                <a:spcPct val="0"/>
              </a:spcBef>
            </a:pPr>
            <a:r>
              <a:rPr lang="en-US" sz="2400" b="1" dirty="0">
                <a:solidFill>
                  <a:srgbClr val="134E8B"/>
                </a:solidFill>
                <a:latin typeface="Poppins" panose="00000500000000000000" pitchFamily="2" charset="0"/>
                <a:cs typeface="Poppins" panose="00000500000000000000" pitchFamily="2" charset="0"/>
              </a:rPr>
              <a:t>De </a:t>
            </a:r>
            <a:r>
              <a:rPr lang="en-US" sz="2400" b="1" dirty="0" err="1">
                <a:solidFill>
                  <a:srgbClr val="134E8B"/>
                </a:solidFill>
                <a:latin typeface="Poppins" panose="00000500000000000000" pitchFamily="2" charset="0"/>
                <a:cs typeface="Poppins" panose="00000500000000000000" pitchFamily="2" charset="0"/>
              </a:rPr>
              <a:t>Figueiredo</a:t>
            </a:r>
            <a:endParaRPr lang="en-US" sz="2400" b="1" dirty="0">
              <a:solidFill>
                <a:srgbClr val="134E8B"/>
              </a:solidFill>
              <a:latin typeface="Poppins" panose="00000500000000000000" pitchFamily="2" charset="0"/>
              <a:cs typeface="Poppins" panose="00000500000000000000" pitchFamily="2" charset="0"/>
            </a:endParaRPr>
          </a:p>
        </p:txBody>
      </p:sp>
      <p:sp>
        <p:nvSpPr>
          <p:cNvPr id="38" name="Rounded Rectangle 37"/>
          <p:cNvSpPr/>
          <p:nvPr/>
        </p:nvSpPr>
        <p:spPr>
          <a:xfrm>
            <a:off x="4800600" y="1068589"/>
            <a:ext cx="58674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Related Study</a:t>
            </a:r>
          </a:p>
        </p:txBody>
      </p:sp>
      <p:sp>
        <p:nvSpPr>
          <p:cNvPr id="12" name="Rectangle 11">
            <a:extLst>
              <a:ext uri="{FF2B5EF4-FFF2-40B4-BE49-F238E27FC236}">
                <a16:creationId xmlns:a16="http://schemas.microsoft.com/office/drawing/2014/main" id="{1B6AC986-6967-4D2E-B8CB-01C8824919AC}"/>
              </a:ext>
            </a:extLst>
          </p:cNvPr>
          <p:cNvSpPr/>
          <p:nvPr/>
        </p:nvSpPr>
        <p:spPr>
          <a:xfrm>
            <a:off x="7277534" y="6376658"/>
            <a:ext cx="10010534" cy="2246769"/>
          </a:xfrm>
          <a:prstGeom prst="rect">
            <a:avLst/>
          </a:prstGeom>
        </p:spPr>
        <p:txBody>
          <a:bodyPr wrap="square">
            <a:spAutoFit/>
          </a:bodyPr>
          <a:lstStyle/>
          <a:p>
            <a:pPr algn="just"/>
            <a:r>
              <a:rPr lang="en-GB" sz="2800" dirty="0">
                <a:latin typeface="Poppins" panose="00000500000000000000" pitchFamily="2" charset="0"/>
                <a:cs typeface="Poppins" panose="00000500000000000000" pitchFamily="2" charset="0"/>
              </a:rPr>
              <a:t>Describes future forecasting on influenza vaccines using two deep learning comparison methods, namely Linear Regression and Neural Network [3]. forecasting using the NN model is better than the LR model, with an average hit rate of 72%.</a:t>
            </a:r>
          </a:p>
        </p:txBody>
      </p:sp>
      <p:sp>
        <p:nvSpPr>
          <p:cNvPr id="14" name="TextBox 8">
            <a:extLst>
              <a:ext uri="{FF2B5EF4-FFF2-40B4-BE49-F238E27FC236}">
                <a16:creationId xmlns:a16="http://schemas.microsoft.com/office/drawing/2014/main" id="{0F86025E-5BE0-4EB0-81C0-7BBA6AABC6F1}"/>
              </a:ext>
            </a:extLst>
          </p:cNvPr>
          <p:cNvSpPr txBox="1"/>
          <p:nvPr/>
        </p:nvSpPr>
        <p:spPr>
          <a:xfrm>
            <a:off x="7417350" y="5824227"/>
            <a:ext cx="8135689" cy="365100"/>
          </a:xfrm>
          <a:prstGeom prst="rect">
            <a:avLst/>
          </a:prstGeom>
        </p:spPr>
        <p:txBody>
          <a:bodyPr lIns="0" tIns="0" rIns="0" bIns="0" rtlCol="0" anchor="t">
            <a:spAutoFit/>
          </a:bodyPr>
          <a:lstStyle/>
          <a:p>
            <a:pPr>
              <a:lnSpc>
                <a:spcPts val="2879"/>
              </a:lnSpc>
              <a:spcBef>
                <a:spcPct val="0"/>
              </a:spcBef>
            </a:pPr>
            <a:r>
              <a:rPr lang="en-US" sz="2400" b="1" dirty="0" err="1">
                <a:solidFill>
                  <a:srgbClr val="134E8B"/>
                </a:solidFill>
                <a:latin typeface="Poppins" panose="00000500000000000000" pitchFamily="2" charset="0"/>
                <a:cs typeface="Poppins" panose="00000500000000000000" pitchFamily="2" charset="0"/>
              </a:rPr>
              <a:t>Trtica-Majnaric</a:t>
            </a:r>
            <a:r>
              <a:rPr lang="en-US" sz="2400" b="1" dirty="0">
                <a:solidFill>
                  <a:srgbClr val="134E8B"/>
                </a:solidFill>
                <a:latin typeface="Poppins" panose="00000500000000000000" pitchFamily="2" charset="0"/>
                <a:cs typeface="Poppins" panose="00000500000000000000" pitchFamily="2" charset="0"/>
              </a:rPr>
              <a:t> et al.</a:t>
            </a:r>
          </a:p>
        </p:txBody>
      </p:sp>
    </p:spTree>
    <p:extLst>
      <p:ext uri="{BB962C8B-B14F-4D97-AF65-F5344CB8AC3E}">
        <p14:creationId xmlns:p14="http://schemas.microsoft.com/office/powerpoint/2010/main" val="328669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A64B8"/>
        </a:solidFill>
        <a:effectLst/>
      </p:bgPr>
    </p:bg>
    <p:spTree>
      <p:nvGrpSpPr>
        <p:cNvPr id="1" name=""/>
        <p:cNvGrpSpPr/>
        <p:nvPr/>
      </p:nvGrpSpPr>
      <p:grpSpPr>
        <a:xfrm>
          <a:off x="0" y="0"/>
          <a:ext cx="0" cy="0"/>
          <a:chOff x="0" y="0"/>
          <a:chExt cx="0" cy="0"/>
        </a:xfrm>
      </p:grpSpPr>
      <p:grpSp>
        <p:nvGrpSpPr>
          <p:cNvPr id="50" name="Group 49"/>
          <p:cNvGrpSpPr/>
          <p:nvPr/>
        </p:nvGrpSpPr>
        <p:grpSpPr>
          <a:xfrm>
            <a:off x="3065875" y="935256"/>
            <a:ext cx="8315588" cy="8416488"/>
            <a:chOff x="11519306" y="4294874"/>
            <a:chExt cx="10105788" cy="10228410"/>
          </a:xfrm>
        </p:grpSpPr>
        <p:grpSp>
          <p:nvGrpSpPr>
            <p:cNvPr id="44" name="Group 4"/>
            <p:cNvGrpSpPr/>
            <p:nvPr/>
          </p:nvGrpSpPr>
          <p:grpSpPr>
            <a:xfrm>
              <a:off x="11519306" y="4417496"/>
              <a:ext cx="10105788" cy="10105788"/>
              <a:chOff x="0" y="0"/>
              <a:chExt cx="13474384" cy="13474384"/>
            </a:xfrm>
          </p:grpSpPr>
          <p:grpSp>
            <p:nvGrpSpPr>
              <p:cNvPr id="45" name="Group 5"/>
              <p:cNvGrpSpPr/>
              <p:nvPr/>
            </p:nvGrpSpPr>
            <p:grpSpPr>
              <a:xfrm>
                <a:off x="0" y="0"/>
                <a:ext cx="13474384" cy="13474384"/>
                <a:chOff x="0" y="0"/>
                <a:chExt cx="6350000" cy="6350000"/>
              </a:xfrm>
            </p:grpSpPr>
            <p:sp>
              <p:nvSpPr>
                <p:cNvPr id="48"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4"/>
                  </a:srgbClr>
                </a:solidFill>
              </p:spPr>
            </p:sp>
          </p:grpSp>
          <p:grpSp>
            <p:nvGrpSpPr>
              <p:cNvPr id="46" name="Group 7"/>
              <p:cNvGrpSpPr/>
              <p:nvPr/>
            </p:nvGrpSpPr>
            <p:grpSpPr>
              <a:xfrm>
                <a:off x="1234732" y="1234732"/>
                <a:ext cx="11004920" cy="11004920"/>
                <a:chOff x="0" y="0"/>
                <a:chExt cx="6350000" cy="6350000"/>
              </a:xfrm>
            </p:grpSpPr>
            <p:sp>
              <p:nvSpPr>
                <p:cNvPr id="47"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4"/>
                  </a:srgbClr>
                </a:solidFill>
              </p:spPr>
            </p:sp>
          </p:grpSp>
        </p:grpSp>
        <p:pic>
          <p:nvPicPr>
            <p:cNvPr id="49"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490209" y="4294874"/>
              <a:ext cx="8163982" cy="6501498"/>
            </a:xfrm>
            <a:prstGeom prst="rect">
              <a:avLst/>
            </a:prstGeom>
          </p:spPr>
        </p:pic>
      </p:grpSp>
      <p:grpSp>
        <p:nvGrpSpPr>
          <p:cNvPr id="7" name="Group 7"/>
          <p:cNvGrpSpPr/>
          <p:nvPr/>
        </p:nvGrpSpPr>
        <p:grpSpPr>
          <a:xfrm>
            <a:off x="6711157" y="2021556"/>
            <a:ext cx="6148632" cy="6996221"/>
            <a:chOff x="0" y="0"/>
            <a:chExt cx="10656440" cy="7334364"/>
          </a:xfrm>
        </p:grpSpPr>
        <p:grpSp>
          <p:nvGrpSpPr>
            <p:cNvPr id="8" name="Group 8"/>
            <p:cNvGrpSpPr/>
            <p:nvPr/>
          </p:nvGrpSpPr>
          <p:grpSpPr>
            <a:xfrm>
              <a:off x="0" y="0"/>
              <a:ext cx="10656440" cy="7334364"/>
              <a:chOff x="0" y="0"/>
              <a:chExt cx="2703578" cy="1860755"/>
            </a:xfrm>
          </p:grpSpPr>
          <p:sp>
            <p:nvSpPr>
              <p:cNvPr id="11" name="Freeform 9"/>
              <p:cNvSpPr/>
              <p:nvPr/>
            </p:nvSpPr>
            <p:spPr>
              <a:xfrm>
                <a:off x="0" y="0"/>
                <a:ext cx="2703578" cy="1860755"/>
              </a:xfrm>
              <a:custGeom>
                <a:avLst/>
                <a:gdLst/>
                <a:ahLst/>
                <a:cxnLst/>
                <a:rect l="l" t="t" r="r" b="b"/>
                <a:pathLst>
                  <a:path w="2703578" h="1860755">
                    <a:moveTo>
                      <a:pt x="2579118" y="1860755"/>
                    </a:moveTo>
                    <a:lnTo>
                      <a:pt x="124460" y="1860755"/>
                    </a:lnTo>
                    <a:cubicBezTo>
                      <a:pt x="55880" y="1860755"/>
                      <a:pt x="0" y="1804875"/>
                      <a:pt x="0" y="1736295"/>
                    </a:cubicBezTo>
                    <a:lnTo>
                      <a:pt x="0" y="124460"/>
                    </a:lnTo>
                    <a:cubicBezTo>
                      <a:pt x="0" y="55880"/>
                      <a:pt x="55880" y="0"/>
                      <a:pt x="124460" y="0"/>
                    </a:cubicBezTo>
                    <a:lnTo>
                      <a:pt x="2579118" y="0"/>
                    </a:lnTo>
                    <a:cubicBezTo>
                      <a:pt x="2647698" y="0"/>
                      <a:pt x="2703578" y="55880"/>
                      <a:pt x="2703578" y="124460"/>
                    </a:cubicBezTo>
                    <a:lnTo>
                      <a:pt x="2703578" y="1736295"/>
                    </a:lnTo>
                    <a:cubicBezTo>
                      <a:pt x="2703578" y="1804875"/>
                      <a:pt x="2647698" y="1860755"/>
                      <a:pt x="2579118" y="1860755"/>
                    </a:cubicBezTo>
                    <a:close/>
                  </a:path>
                </a:pathLst>
              </a:custGeom>
              <a:solidFill>
                <a:srgbClr val="09427D"/>
              </a:solidFill>
            </p:spPr>
          </p:sp>
        </p:grpSp>
        <p:sp>
          <p:nvSpPr>
            <p:cNvPr id="9" name="TextBox 10"/>
            <p:cNvSpPr txBox="1"/>
            <p:nvPr/>
          </p:nvSpPr>
          <p:spPr>
            <a:xfrm>
              <a:off x="951052" y="438225"/>
              <a:ext cx="8984868" cy="820737"/>
            </a:xfrm>
            <a:prstGeom prst="rect">
              <a:avLst/>
            </a:prstGeom>
          </p:spPr>
          <p:txBody>
            <a:bodyPr wrap="square" lIns="0" tIns="0" rIns="0" bIns="0" rtlCol="0" anchor="t">
              <a:spAutoFit/>
            </a:bodyPr>
            <a:lstStyle/>
            <a:p>
              <a:r>
                <a:rPr lang="en-US" sz="4000" dirty="0">
                  <a:solidFill>
                    <a:srgbClr val="F5F5EF"/>
                  </a:solidFill>
                  <a:latin typeface="Now Bold"/>
                </a:rPr>
                <a:t>Main Contributions</a:t>
              </a:r>
            </a:p>
          </p:txBody>
        </p:sp>
      </p:grpSp>
      <p:grpSp>
        <p:nvGrpSpPr>
          <p:cNvPr id="34" name="Group 33"/>
          <p:cNvGrpSpPr/>
          <p:nvPr/>
        </p:nvGrpSpPr>
        <p:grpSpPr>
          <a:xfrm>
            <a:off x="7871017" y="4965962"/>
            <a:ext cx="6206958" cy="1549777"/>
            <a:chOff x="1600200" y="6896100"/>
            <a:chExt cx="5866865" cy="1433092"/>
          </a:xfrm>
        </p:grpSpPr>
        <p:grpSp>
          <p:nvGrpSpPr>
            <p:cNvPr id="35" name="Group 12"/>
            <p:cNvGrpSpPr/>
            <p:nvPr/>
          </p:nvGrpSpPr>
          <p:grpSpPr>
            <a:xfrm>
              <a:off x="1600200" y="6896100"/>
              <a:ext cx="5866865" cy="1433092"/>
              <a:chOff x="0" y="0"/>
              <a:chExt cx="2703578" cy="660400"/>
            </a:xfrm>
            <a:scene3d>
              <a:camera prst="perspectiveBelow"/>
              <a:lightRig rig="threePt" dir="t"/>
            </a:scene3d>
          </p:grpSpPr>
          <p:sp>
            <p:nvSpPr>
              <p:cNvPr id="37" name="Freeform 13"/>
              <p:cNvSpPr/>
              <p:nvPr/>
            </p:nvSpPr>
            <p:spPr>
              <a:xfrm>
                <a:off x="0" y="0"/>
                <a:ext cx="2703578" cy="660400"/>
              </a:xfrm>
              <a:custGeom>
                <a:avLst/>
                <a:gdLst/>
                <a:ahLst/>
                <a:cxnLst/>
                <a:rect l="l" t="t" r="r" b="b"/>
                <a:pathLst>
                  <a:path w="2703578" h="660400">
                    <a:moveTo>
                      <a:pt x="2579118" y="660400"/>
                    </a:moveTo>
                    <a:lnTo>
                      <a:pt x="124460" y="660400"/>
                    </a:lnTo>
                    <a:cubicBezTo>
                      <a:pt x="55880" y="660400"/>
                      <a:pt x="0" y="604520"/>
                      <a:pt x="0" y="535940"/>
                    </a:cubicBezTo>
                    <a:lnTo>
                      <a:pt x="0" y="124460"/>
                    </a:lnTo>
                    <a:cubicBezTo>
                      <a:pt x="0" y="55880"/>
                      <a:pt x="55880" y="0"/>
                      <a:pt x="124460" y="0"/>
                    </a:cubicBezTo>
                    <a:lnTo>
                      <a:pt x="2579118" y="0"/>
                    </a:lnTo>
                    <a:cubicBezTo>
                      <a:pt x="2647698" y="0"/>
                      <a:pt x="2703578" y="55880"/>
                      <a:pt x="2703578" y="124460"/>
                    </a:cubicBezTo>
                    <a:lnTo>
                      <a:pt x="2703578" y="535940"/>
                    </a:lnTo>
                    <a:cubicBezTo>
                      <a:pt x="2703578" y="604520"/>
                      <a:pt x="2647698" y="660400"/>
                      <a:pt x="2579118" y="660400"/>
                    </a:cubicBezTo>
                    <a:close/>
                  </a:path>
                </a:pathLst>
              </a:custGeom>
              <a:solidFill>
                <a:srgbClr val="F5F5EF"/>
              </a:solidFill>
            </p:spPr>
          </p:sp>
        </p:grpSp>
        <p:sp>
          <p:nvSpPr>
            <p:cNvPr id="36" name="TextBox 20"/>
            <p:cNvSpPr txBox="1"/>
            <p:nvPr/>
          </p:nvSpPr>
          <p:spPr>
            <a:xfrm>
              <a:off x="2097429" y="7132257"/>
              <a:ext cx="4872406" cy="859671"/>
            </a:xfrm>
            <a:prstGeom prst="rect">
              <a:avLst/>
            </a:prstGeom>
          </p:spPr>
          <p:txBody>
            <a:bodyPr wrap="square" lIns="0" tIns="0" rIns="0" bIns="0" rtlCol="0" anchor="t">
              <a:spAutoFit/>
            </a:bodyPr>
            <a:lstStyle/>
            <a:p>
              <a:pPr algn="ctr">
                <a:lnSpc>
                  <a:spcPts val="2940"/>
                </a:lnSpc>
                <a:spcBef>
                  <a:spcPct val="0"/>
                </a:spcBef>
              </a:pPr>
              <a:r>
                <a:rPr lang="en-US" sz="2400" dirty="0" err="1">
                  <a:solidFill>
                    <a:srgbClr val="162942"/>
                  </a:solidFill>
                  <a:latin typeface="Poppins" panose="00000500000000000000" pitchFamily="2" charset="0"/>
                  <a:cs typeface="Poppins" panose="00000500000000000000" pitchFamily="2" charset="0"/>
                </a:rPr>
                <a:t>Comparision</a:t>
              </a:r>
              <a:r>
                <a:rPr lang="en-US" sz="2400" dirty="0">
                  <a:solidFill>
                    <a:srgbClr val="162942"/>
                  </a:solidFill>
                  <a:latin typeface="Poppins" panose="00000500000000000000" pitchFamily="2" charset="0"/>
                  <a:cs typeface="Poppins" panose="00000500000000000000" pitchFamily="2" charset="0"/>
                </a:rPr>
                <a:t> of the original and predicted values generated in the Covid19 vaccine trend</a:t>
              </a:r>
            </a:p>
          </p:txBody>
        </p:sp>
      </p:grpSp>
      <p:grpSp>
        <p:nvGrpSpPr>
          <p:cNvPr id="38" name="Group 37"/>
          <p:cNvGrpSpPr/>
          <p:nvPr/>
        </p:nvGrpSpPr>
        <p:grpSpPr>
          <a:xfrm>
            <a:off x="7831037" y="6691718"/>
            <a:ext cx="6206959" cy="1469783"/>
            <a:chOff x="1600200" y="6896100"/>
            <a:chExt cx="5866865" cy="1433092"/>
          </a:xfrm>
        </p:grpSpPr>
        <p:grpSp>
          <p:nvGrpSpPr>
            <p:cNvPr id="39" name="Group 12"/>
            <p:cNvGrpSpPr/>
            <p:nvPr/>
          </p:nvGrpSpPr>
          <p:grpSpPr>
            <a:xfrm>
              <a:off x="1600200" y="6896100"/>
              <a:ext cx="5866865" cy="1433092"/>
              <a:chOff x="0" y="0"/>
              <a:chExt cx="2703578" cy="660400"/>
            </a:xfrm>
            <a:scene3d>
              <a:camera prst="perspectiveBelow"/>
              <a:lightRig rig="threePt" dir="t"/>
            </a:scene3d>
          </p:grpSpPr>
          <p:sp>
            <p:nvSpPr>
              <p:cNvPr id="41" name="Freeform 13"/>
              <p:cNvSpPr/>
              <p:nvPr/>
            </p:nvSpPr>
            <p:spPr>
              <a:xfrm>
                <a:off x="0" y="0"/>
                <a:ext cx="2703578" cy="660400"/>
              </a:xfrm>
              <a:custGeom>
                <a:avLst/>
                <a:gdLst/>
                <a:ahLst/>
                <a:cxnLst/>
                <a:rect l="l" t="t" r="r" b="b"/>
                <a:pathLst>
                  <a:path w="2703578" h="660400">
                    <a:moveTo>
                      <a:pt x="2579118" y="660400"/>
                    </a:moveTo>
                    <a:lnTo>
                      <a:pt x="124460" y="660400"/>
                    </a:lnTo>
                    <a:cubicBezTo>
                      <a:pt x="55880" y="660400"/>
                      <a:pt x="0" y="604520"/>
                      <a:pt x="0" y="535940"/>
                    </a:cubicBezTo>
                    <a:lnTo>
                      <a:pt x="0" y="124460"/>
                    </a:lnTo>
                    <a:cubicBezTo>
                      <a:pt x="0" y="55880"/>
                      <a:pt x="55880" y="0"/>
                      <a:pt x="124460" y="0"/>
                    </a:cubicBezTo>
                    <a:lnTo>
                      <a:pt x="2579118" y="0"/>
                    </a:lnTo>
                    <a:cubicBezTo>
                      <a:pt x="2647698" y="0"/>
                      <a:pt x="2703578" y="55880"/>
                      <a:pt x="2703578" y="124460"/>
                    </a:cubicBezTo>
                    <a:lnTo>
                      <a:pt x="2703578" y="535940"/>
                    </a:lnTo>
                    <a:cubicBezTo>
                      <a:pt x="2703578" y="604520"/>
                      <a:pt x="2647698" y="660400"/>
                      <a:pt x="2579118" y="660400"/>
                    </a:cubicBezTo>
                    <a:close/>
                  </a:path>
                </a:pathLst>
              </a:custGeom>
              <a:solidFill>
                <a:srgbClr val="F5F5EF"/>
              </a:solidFill>
            </p:spPr>
          </p:sp>
        </p:grpSp>
        <p:sp>
          <p:nvSpPr>
            <p:cNvPr id="40" name="TextBox 20"/>
            <p:cNvSpPr txBox="1"/>
            <p:nvPr/>
          </p:nvSpPr>
          <p:spPr>
            <a:xfrm>
              <a:off x="2097429" y="7317956"/>
              <a:ext cx="4872406" cy="614195"/>
            </a:xfrm>
            <a:prstGeom prst="rect">
              <a:avLst/>
            </a:prstGeom>
          </p:spPr>
          <p:txBody>
            <a:bodyPr wrap="square" lIns="0" tIns="0" rIns="0" bIns="0" rtlCol="0" anchor="t">
              <a:spAutoFit/>
            </a:bodyPr>
            <a:lstStyle/>
            <a:p>
              <a:pPr algn="ctr">
                <a:lnSpc>
                  <a:spcPts val="2940"/>
                </a:lnSpc>
                <a:spcBef>
                  <a:spcPct val="0"/>
                </a:spcBef>
              </a:pPr>
              <a:r>
                <a:rPr lang="en-US" sz="2400" dirty="0">
                  <a:solidFill>
                    <a:srgbClr val="162942"/>
                  </a:solidFill>
                  <a:latin typeface="Poppins" panose="00000500000000000000" pitchFamily="2" charset="0"/>
                  <a:cs typeface="Poppins" panose="00000500000000000000" pitchFamily="2" charset="0"/>
                </a:rPr>
                <a:t>Future forecasting results from Covid19 vaccines data</a:t>
              </a:r>
            </a:p>
          </p:txBody>
        </p:sp>
      </p:grpSp>
      <p:sp>
        <p:nvSpPr>
          <p:cNvPr id="42" name="Down Arrow 41"/>
          <p:cNvSpPr/>
          <p:nvPr/>
        </p:nvSpPr>
        <p:spPr>
          <a:xfrm>
            <a:off x="10682048" y="4676865"/>
            <a:ext cx="300998" cy="374679"/>
          </a:xfrm>
          <a:prstGeom prst="downArrow">
            <a:avLst/>
          </a:prstGeom>
          <a:solidFill>
            <a:srgbClr val="A3C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12573000" y="489537"/>
            <a:ext cx="5051952" cy="838200"/>
            <a:chOff x="12016848" y="419100"/>
            <a:chExt cx="5051952" cy="838200"/>
          </a:xfrm>
        </p:grpSpPr>
        <p:sp>
          <p:nvSpPr>
            <p:cNvPr id="52" name="Rectangle 51"/>
            <p:cNvSpPr/>
            <p:nvPr/>
          </p:nvSpPr>
          <p:spPr>
            <a:xfrm>
              <a:off x="12016848" y="491073"/>
              <a:ext cx="4671472" cy="646331"/>
            </a:xfrm>
            <a:prstGeom prst="rect">
              <a:avLst/>
            </a:prstGeom>
          </p:spPr>
          <p:txBody>
            <a:bodyPr wrap="none">
              <a:spAutoFit/>
            </a:bodyPr>
            <a:lstStyle/>
            <a:p>
              <a:pPr algn="r"/>
              <a:r>
                <a:rPr lang="en-US" dirty="0">
                  <a:solidFill>
                    <a:schemeClr val="bg1"/>
                  </a:solidFill>
                  <a:latin typeface="Poppins" panose="00000500000000000000" pitchFamily="2" charset="0"/>
                  <a:cs typeface="Poppins" panose="00000500000000000000" pitchFamily="2" charset="0"/>
                </a:rPr>
                <a:t>Forecasting Covid19 Vaccines | I3S 2021</a:t>
              </a:r>
            </a:p>
            <a:p>
              <a:pPr algn="r"/>
              <a:r>
                <a:rPr lang="en-US" b="1" dirty="0">
                  <a:solidFill>
                    <a:schemeClr val="bg1"/>
                  </a:solidFill>
                  <a:latin typeface="Poppins" panose="00000500000000000000" pitchFamily="2" charset="0"/>
                  <a:cs typeface="Poppins" panose="00000500000000000000" pitchFamily="2" charset="0"/>
                </a:rPr>
                <a:t>Depend on Type of Vaccine</a:t>
              </a:r>
              <a:endParaRPr lang="en-US" dirty="0">
                <a:solidFill>
                  <a:schemeClr val="bg1"/>
                </a:solidFill>
                <a:latin typeface="Poppins" panose="00000500000000000000" pitchFamily="2" charset="0"/>
                <a:cs typeface="Poppins" panose="00000500000000000000" pitchFamily="2" charset="0"/>
              </a:endParaRPr>
            </a:p>
          </p:txBody>
        </p:sp>
        <p:sp>
          <p:nvSpPr>
            <p:cNvPr id="53" name="Rectangle 52"/>
            <p:cNvSpPr/>
            <p:nvPr/>
          </p:nvSpPr>
          <p:spPr>
            <a:xfrm>
              <a:off x="16969848" y="419100"/>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6764000" y="550576"/>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D128F8F-83A3-4560-9146-E4CB8C2FE6D2}"/>
              </a:ext>
            </a:extLst>
          </p:cNvPr>
          <p:cNvGrpSpPr/>
          <p:nvPr/>
        </p:nvGrpSpPr>
        <p:grpSpPr>
          <a:xfrm>
            <a:off x="7904963" y="8347186"/>
            <a:ext cx="6140680" cy="1454089"/>
            <a:chOff x="1600200" y="6896100"/>
            <a:chExt cx="5866865" cy="1433092"/>
          </a:xfrm>
        </p:grpSpPr>
        <p:grpSp>
          <p:nvGrpSpPr>
            <p:cNvPr id="32" name="Group 12">
              <a:extLst>
                <a:ext uri="{FF2B5EF4-FFF2-40B4-BE49-F238E27FC236}">
                  <a16:creationId xmlns:a16="http://schemas.microsoft.com/office/drawing/2014/main" id="{7B9D2C6F-9C1E-450D-A382-D0933CAD17D2}"/>
                </a:ext>
              </a:extLst>
            </p:cNvPr>
            <p:cNvGrpSpPr/>
            <p:nvPr/>
          </p:nvGrpSpPr>
          <p:grpSpPr>
            <a:xfrm>
              <a:off x="1600200" y="6896100"/>
              <a:ext cx="5866865" cy="1433092"/>
              <a:chOff x="0" y="0"/>
              <a:chExt cx="2703578" cy="660400"/>
            </a:xfrm>
            <a:scene3d>
              <a:camera prst="perspectiveBelow"/>
              <a:lightRig rig="threePt" dir="t"/>
            </a:scene3d>
          </p:grpSpPr>
          <p:sp>
            <p:nvSpPr>
              <p:cNvPr id="56" name="Freeform 13">
                <a:extLst>
                  <a:ext uri="{FF2B5EF4-FFF2-40B4-BE49-F238E27FC236}">
                    <a16:creationId xmlns:a16="http://schemas.microsoft.com/office/drawing/2014/main" id="{8589056D-14D0-4366-A9FB-3075297146A8}"/>
                  </a:ext>
                </a:extLst>
              </p:cNvPr>
              <p:cNvSpPr/>
              <p:nvPr/>
            </p:nvSpPr>
            <p:spPr>
              <a:xfrm>
                <a:off x="0" y="0"/>
                <a:ext cx="2703578" cy="660400"/>
              </a:xfrm>
              <a:custGeom>
                <a:avLst/>
                <a:gdLst/>
                <a:ahLst/>
                <a:cxnLst/>
                <a:rect l="l" t="t" r="r" b="b"/>
                <a:pathLst>
                  <a:path w="2703578" h="660400">
                    <a:moveTo>
                      <a:pt x="2579118" y="660400"/>
                    </a:moveTo>
                    <a:lnTo>
                      <a:pt x="124460" y="660400"/>
                    </a:lnTo>
                    <a:cubicBezTo>
                      <a:pt x="55880" y="660400"/>
                      <a:pt x="0" y="604520"/>
                      <a:pt x="0" y="535940"/>
                    </a:cubicBezTo>
                    <a:lnTo>
                      <a:pt x="0" y="124460"/>
                    </a:lnTo>
                    <a:cubicBezTo>
                      <a:pt x="0" y="55880"/>
                      <a:pt x="55880" y="0"/>
                      <a:pt x="124460" y="0"/>
                    </a:cubicBezTo>
                    <a:lnTo>
                      <a:pt x="2579118" y="0"/>
                    </a:lnTo>
                    <a:cubicBezTo>
                      <a:pt x="2647698" y="0"/>
                      <a:pt x="2703578" y="55880"/>
                      <a:pt x="2703578" y="124460"/>
                    </a:cubicBezTo>
                    <a:lnTo>
                      <a:pt x="2703578" y="535940"/>
                    </a:lnTo>
                    <a:cubicBezTo>
                      <a:pt x="2703578" y="604520"/>
                      <a:pt x="2647698" y="660400"/>
                      <a:pt x="2579118" y="660400"/>
                    </a:cubicBezTo>
                    <a:close/>
                  </a:path>
                </a:pathLst>
              </a:custGeom>
              <a:solidFill>
                <a:srgbClr val="F5F5EF"/>
              </a:solidFill>
            </p:spPr>
          </p:sp>
        </p:grpSp>
        <p:sp>
          <p:nvSpPr>
            <p:cNvPr id="55" name="TextBox 20">
              <a:extLst>
                <a:ext uri="{FF2B5EF4-FFF2-40B4-BE49-F238E27FC236}">
                  <a16:creationId xmlns:a16="http://schemas.microsoft.com/office/drawing/2014/main" id="{FC28B8EA-809A-48DD-8C10-8F4305C5B4B5}"/>
                </a:ext>
              </a:extLst>
            </p:cNvPr>
            <p:cNvSpPr txBox="1"/>
            <p:nvPr/>
          </p:nvSpPr>
          <p:spPr>
            <a:xfrm>
              <a:off x="2097429" y="7317956"/>
              <a:ext cx="4872406" cy="614195"/>
            </a:xfrm>
            <a:prstGeom prst="rect">
              <a:avLst/>
            </a:prstGeom>
          </p:spPr>
          <p:txBody>
            <a:bodyPr wrap="square" lIns="0" tIns="0" rIns="0" bIns="0" rtlCol="0" anchor="t">
              <a:spAutoFit/>
            </a:bodyPr>
            <a:lstStyle/>
            <a:p>
              <a:pPr algn="ctr">
                <a:lnSpc>
                  <a:spcPts val="2940"/>
                </a:lnSpc>
                <a:spcBef>
                  <a:spcPct val="0"/>
                </a:spcBef>
              </a:pPr>
              <a:r>
                <a:rPr lang="en-US" sz="2400" dirty="0">
                  <a:solidFill>
                    <a:srgbClr val="162942"/>
                  </a:solidFill>
                  <a:latin typeface="Poppins" panose="00000500000000000000" pitchFamily="2" charset="0"/>
                  <a:cs typeface="Poppins" panose="00000500000000000000" pitchFamily="2" charset="0"/>
                </a:rPr>
                <a:t>Evaluate the accuracy and precision of the tested data</a:t>
              </a:r>
            </a:p>
          </p:txBody>
        </p:sp>
      </p:grpSp>
      <p:sp>
        <p:nvSpPr>
          <p:cNvPr id="57" name="Down Arrow 41">
            <a:extLst>
              <a:ext uri="{FF2B5EF4-FFF2-40B4-BE49-F238E27FC236}">
                <a16:creationId xmlns:a16="http://schemas.microsoft.com/office/drawing/2014/main" id="{6F4124EC-D8E6-479C-8ED7-6488F0FA9130}"/>
              </a:ext>
            </a:extLst>
          </p:cNvPr>
          <p:cNvSpPr/>
          <p:nvPr/>
        </p:nvSpPr>
        <p:spPr>
          <a:xfrm>
            <a:off x="10682048" y="6459762"/>
            <a:ext cx="300998" cy="374679"/>
          </a:xfrm>
          <a:prstGeom prst="downArrow">
            <a:avLst/>
          </a:prstGeom>
          <a:solidFill>
            <a:srgbClr val="A3C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7838686" y="3307376"/>
            <a:ext cx="6206957" cy="1440227"/>
            <a:chOff x="1600200" y="6896100"/>
            <a:chExt cx="5866865" cy="1433092"/>
          </a:xfrm>
        </p:grpSpPr>
        <p:grpSp>
          <p:nvGrpSpPr>
            <p:cNvPr id="12" name="Group 12"/>
            <p:cNvGrpSpPr/>
            <p:nvPr/>
          </p:nvGrpSpPr>
          <p:grpSpPr>
            <a:xfrm>
              <a:off x="1600200" y="6896100"/>
              <a:ext cx="5866865" cy="1433092"/>
              <a:chOff x="0" y="0"/>
              <a:chExt cx="2703578" cy="660400"/>
            </a:xfrm>
            <a:scene3d>
              <a:camera prst="perspectiveBelow"/>
              <a:lightRig rig="threePt" dir="t"/>
            </a:scene3d>
          </p:grpSpPr>
          <p:sp>
            <p:nvSpPr>
              <p:cNvPr id="13" name="Freeform 13"/>
              <p:cNvSpPr/>
              <p:nvPr/>
            </p:nvSpPr>
            <p:spPr>
              <a:xfrm>
                <a:off x="0" y="0"/>
                <a:ext cx="2703578" cy="660400"/>
              </a:xfrm>
              <a:custGeom>
                <a:avLst/>
                <a:gdLst/>
                <a:ahLst/>
                <a:cxnLst/>
                <a:rect l="l" t="t" r="r" b="b"/>
                <a:pathLst>
                  <a:path w="2703578" h="660400">
                    <a:moveTo>
                      <a:pt x="2579118" y="660400"/>
                    </a:moveTo>
                    <a:lnTo>
                      <a:pt x="124460" y="660400"/>
                    </a:lnTo>
                    <a:cubicBezTo>
                      <a:pt x="55880" y="660400"/>
                      <a:pt x="0" y="604520"/>
                      <a:pt x="0" y="535940"/>
                    </a:cubicBezTo>
                    <a:lnTo>
                      <a:pt x="0" y="124460"/>
                    </a:lnTo>
                    <a:cubicBezTo>
                      <a:pt x="0" y="55880"/>
                      <a:pt x="55880" y="0"/>
                      <a:pt x="124460" y="0"/>
                    </a:cubicBezTo>
                    <a:lnTo>
                      <a:pt x="2579118" y="0"/>
                    </a:lnTo>
                    <a:cubicBezTo>
                      <a:pt x="2647698" y="0"/>
                      <a:pt x="2703578" y="55880"/>
                      <a:pt x="2703578" y="124460"/>
                    </a:cubicBezTo>
                    <a:lnTo>
                      <a:pt x="2703578" y="535940"/>
                    </a:lnTo>
                    <a:cubicBezTo>
                      <a:pt x="2703578" y="604520"/>
                      <a:pt x="2647698" y="660400"/>
                      <a:pt x="2579118" y="660400"/>
                    </a:cubicBezTo>
                    <a:close/>
                  </a:path>
                </a:pathLst>
              </a:custGeom>
              <a:solidFill>
                <a:srgbClr val="F5F5EF"/>
              </a:solidFill>
            </p:spPr>
          </p:sp>
        </p:grpSp>
        <p:sp>
          <p:nvSpPr>
            <p:cNvPr id="19" name="TextBox 20"/>
            <p:cNvSpPr txBox="1"/>
            <p:nvPr/>
          </p:nvSpPr>
          <p:spPr>
            <a:xfrm>
              <a:off x="2067640" y="7305815"/>
              <a:ext cx="4872406" cy="602454"/>
            </a:xfrm>
            <a:prstGeom prst="rect">
              <a:avLst/>
            </a:prstGeom>
          </p:spPr>
          <p:txBody>
            <a:bodyPr wrap="square" lIns="0" tIns="0" rIns="0" bIns="0" rtlCol="0" anchor="t">
              <a:spAutoFit/>
            </a:bodyPr>
            <a:lstStyle/>
            <a:p>
              <a:pPr algn="ctr">
                <a:lnSpc>
                  <a:spcPts val="2940"/>
                </a:lnSpc>
                <a:spcBef>
                  <a:spcPct val="0"/>
                </a:spcBef>
              </a:pPr>
              <a:r>
                <a:rPr lang="en-US" sz="2400" dirty="0">
                  <a:solidFill>
                    <a:srgbClr val="162942"/>
                  </a:solidFill>
                  <a:latin typeface="Poppins" panose="00000500000000000000" pitchFamily="2" charset="0"/>
                  <a:cs typeface="Poppins" panose="00000500000000000000" pitchFamily="2" charset="0"/>
                </a:rPr>
                <a:t>Trends in the distribution of Covid19 Vaccines</a:t>
              </a:r>
            </a:p>
          </p:txBody>
        </p:sp>
      </p:grpSp>
      <p:sp>
        <p:nvSpPr>
          <p:cNvPr id="58" name="Down Arrow 41">
            <a:extLst>
              <a:ext uri="{FF2B5EF4-FFF2-40B4-BE49-F238E27FC236}">
                <a16:creationId xmlns:a16="http://schemas.microsoft.com/office/drawing/2014/main" id="{3E8DCA68-66B2-45A4-AA61-9E041BF8440B}"/>
              </a:ext>
            </a:extLst>
          </p:cNvPr>
          <p:cNvSpPr/>
          <p:nvPr/>
        </p:nvSpPr>
        <p:spPr>
          <a:xfrm>
            <a:off x="10760149" y="8063318"/>
            <a:ext cx="300998" cy="374679"/>
          </a:xfrm>
          <a:prstGeom prst="downArrow">
            <a:avLst/>
          </a:prstGeom>
          <a:solidFill>
            <a:srgbClr val="A3C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945885" y="2234481"/>
            <a:ext cx="6705600" cy="1066800"/>
          </a:xfrm>
          <a:prstGeom prst="roundRect">
            <a:avLst>
              <a:gd name="adj" fmla="val 50000"/>
            </a:avLst>
          </a:prstGeom>
          <a:solidFill>
            <a:srgbClr val="09427D"/>
          </a:solidFill>
          <a:ln>
            <a:noFill/>
          </a:ln>
          <a:effectLst>
            <a:outerShdw blurRad="225425" dist="50800" dir="5220000" algn="ctr">
              <a:srgbClr val="000000">
                <a:alpha val="33000"/>
              </a:srgbClr>
            </a:outerShdw>
          </a:effectLst>
          <a:scene3d>
            <a:camera prst="perspectiveRight"/>
            <a:lightRig rig="threePt" dir="t"/>
          </a:scene3d>
        </p:spPr>
        <p:style>
          <a:lnRef idx="2">
            <a:schemeClr val="accent2"/>
          </a:lnRef>
          <a:fillRef idx="1">
            <a:schemeClr val="lt1"/>
          </a:fillRef>
          <a:effectRef idx="0">
            <a:schemeClr val="accent2"/>
          </a:effectRef>
          <a:fontRef idx="minor">
            <a:schemeClr val="dk1"/>
          </a:fontRef>
        </p:style>
        <p:txBody>
          <a:bodyPr rtlCol="0" anchor="ctr"/>
          <a:lstStyle/>
          <a:p>
            <a:pPr algn="ctr"/>
            <a:r>
              <a:rPr lang="en-US" sz="4000" b="1" dirty="0">
                <a:solidFill>
                  <a:schemeClr val="bg1"/>
                </a:solidFill>
                <a:latin typeface="AvantGarde Bk BT" panose="020B0402020202020204" pitchFamily="34" charset="0"/>
              </a:rPr>
              <a:t>Dataset COVID-19</a:t>
            </a:r>
          </a:p>
        </p:txBody>
      </p:sp>
      <p:grpSp>
        <p:nvGrpSpPr>
          <p:cNvPr id="9" name="Group 8"/>
          <p:cNvGrpSpPr/>
          <p:nvPr/>
        </p:nvGrpSpPr>
        <p:grpSpPr>
          <a:xfrm>
            <a:off x="641085" y="571500"/>
            <a:ext cx="5029720" cy="838200"/>
            <a:chOff x="457200" y="347283"/>
            <a:chExt cx="5029720" cy="838200"/>
          </a:xfrm>
        </p:grpSpPr>
        <p:sp>
          <p:nvSpPr>
            <p:cNvPr id="10" name="Rectangle 9"/>
            <p:cNvSpPr/>
            <p:nvPr/>
          </p:nvSpPr>
          <p:spPr>
            <a:xfrm>
              <a:off x="815448" y="443216"/>
              <a:ext cx="4671472" cy="646331"/>
            </a:xfrm>
            <a:prstGeom prst="rect">
              <a:avLst/>
            </a:prstGeom>
          </p:spPr>
          <p:txBody>
            <a:bodyPr wrap="none">
              <a:spAutoFit/>
            </a:bodyPr>
            <a:lstStyle/>
            <a:p>
              <a:r>
                <a:rPr lang="en-US" dirty="0">
                  <a:solidFill>
                    <a:srgbClr val="000000"/>
                  </a:solidFill>
                  <a:latin typeface="Poppins" panose="00000500000000000000" pitchFamily="2" charset="0"/>
                  <a:cs typeface="Poppins" panose="00000500000000000000" pitchFamily="2" charset="0"/>
                </a:rPr>
                <a:t>Forecasting Covid19 Vaccines | I3S 2021</a:t>
              </a:r>
            </a:p>
            <a:p>
              <a:r>
                <a:rPr lang="en-US" b="1" dirty="0">
                  <a:latin typeface="Poppins" panose="00000500000000000000" pitchFamily="2" charset="0"/>
                  <a:cs typeface="Poppins" panose="00000500000000000000" pitchFamily="2" charset="0"/>
                </a:rPr>
                <a:t>Depend on Type of Vaccine</a:t>
              </a:r>
              <a:endParaRPr lang="en-US" dirty="0">
                <a:latin typeface="Poppins" panose="00000500000000000000" pitchFamily="2" charset="0"/>
                <a:cs typeface="Poppins" panose="00000500000000000000" pitchFamily="2" charset="0"/>
              </a:endParaRPr>
            </a:p>
          </p:txBody>
        </p:sp>
        <p:sp>
          <p:nvSpPr>
            <p:cNvPr id="11" name="Rectangle 10"/>
            <p:cNvSpPr/>
            <p:nvPr/>
          </p:nvSpPr>
          <p:spPr>
            <a:xfrm>
              <a:off x="457200" y="347283"/>
              <a:ext cx="98952" cy="838200"/>
            </a:xfrm>
            <a:prstGeom prst="rect">
              <a:avLst/>
            </a:prstGeom>
            <a:solidFill>
              <a:srgbClr val="094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600" y="478759"/>
              <a:ext cx="152400" cy="575247"/>
            </a:xfrm>
            <a:prstGeom prst="rect">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10896600" y="399463"/>
            <a:ext cx="7112845" cy="1182269"/>
            <a:chOff x="8294444" y="934791"/>
            <a:chExt cx="7112845" cy="1182269"/>
          </a:xfrm>
        </p:grpSpPr>
        <p:grpSp>
          <p:nvGrpSpPr>
            <p:cNvPr id="28" name="Group 2"/>
            <p:cNvGrpSpPr/>
            <p:nvPr/>
          </p:nvGrpSpPr>
          <p:grpSpPr>
            <a:xfrm>
              <a:off x="13258800" y="934791"/>
              <a:ext cx="1927598" cy="462491"/>
              <a:chOff x="0" y="0"/>
              <a:chExt cx="6219814" cy="1032036"/>
            </a:xfrm>
            <a:solidFill>
              <a:srgbClr val="2F2535"/>
            </a:solidFill>
          </p:grpSpPr>
          <p:sp>
            <p:nvSpPr>
              <p:cNvPr id="31" name="AutoShape 3"/>
              <p:cNvSpPr/>
              <p:nvPr/>
            </p:nvSpPr>
            <p:spPr>
              <a:xfrm>
                <a:off x="0" y="0"/>
                <a:ext cx="6219814" cy="1032036"/>
              </a:xfrm>
              <a:prstGeom prst="rect">
                <a:avLst/>
              </a:prstGeom>
              <a:solidFill>
                <a:srgbClr val="A3CEE3"/>
              </a:solidFill>
              <a:ln>
                <a:noFill/>
              </a:ln>
            </p:spPr>
          </p:sp>
          <p:sp>
            <p:nvSpPr>
              <p:cNvPr id="32" name="TextBox 4"/>
              <p:cNvSpPr txBox="1"/>
              <p:nvPr/>
            </p:nvSpPr>
            <p:spPr>
              <a:xfrm>
                <a:off x="319164" y="114805"/>
                <a:ext cx="5581482" cy="745174"/>
              </a:xfrm>
              <a:prstGeom prst="rect">
                <a:avLst/>
              </a:prstGeom>
              <a:solidFill>
                <a:srgbClr val="A3CEE3"/>
              </a:solidFill>
            </p:spPr>
            <p:txBody>
              <a:bodyPr lIns="0" tIns="0" rIns="0" bIns="0" rtlCol="0" anchor="t">
                <a:spAutoFit/>
              </a:bodyPr>
              <a:lstStyle/>
              <a:p>
                <a:pPr algn="ctr">
                  <a:lnSpc>
                    <a:spcPts val="2750"/>
                  </a:lnSpc>
                </a:pPr>
                <a:r>
                  <a:rPr lang="en-US" b="1" spc="50" dirty="0">
                    <a:latin typeface="Poppins" panose="00000500000000000000" pitchFamily="2" charset="0"/>
                    <a:cs typeface="Poppins" panose="00000500000000000000" pitchFamily="2" charset="0"/>
                  </a:rPr>
                  <a:t>Dataset</a:t>
                </a:r>
              </a:p>
            </p:txBody>
          </p:sp>
        </p:grpSp>
        <p:sp>
          <p:nvSpPr>
            <p:cNvPr id="29" name="Rectangle 28"/>
            <p:cNvSpPr/>
            <p:nvPr/>
          </p:nvSpPr>
          <p:spPr>
            <a:xfrm>
              <a:off x="9748554" y="1410383"/>
              <a:ext cx="5639685" cy="435889"/>
            </a:xfrm>
            <a:prstGeom prst="rect">
              <a:avLst/>
            </a:prstGeom>
          </p:spPr>
          <p:txBody>
            <a:bodyPr wrap="none">
              <a:spAutoFit/>
            </a:bodyPr>
            <a:lstStyle/>
            <a:p>
              <a:pPr>
                <a:lnSpc>
                  <a:spcPts val="2879"/>
                </a:lnSpc>
              </a:pPr>
              <a:r>
                <a:rPr lang="en-US" b="1" dirty="0">
                  <a:solidFill>
                    <a:srgbClr val="000000"/>
                  </a:solidFill>
                  <a:latin typeface="Poppins" panose="00000500000000000000" pitchFamily="2" charset="0"/>
                  <a:cs typeface="Poppins" panose="00000500000000000000" pitchFamily="2" charset="0"/>
                </a:rPr>
                <a:t>Dataset COVID-19 World Vaccination Progress</a:t>
              </a:r>
            </a:p>
          </p:txBody>
        </p:sp>
        <p:sp>
          <p:nvSpPr>
            <p:cNvPr id="30" name="Rectangle 29"/>
            <p:cNvSpPr/>
            <p:nvPr/>
          </p:nvSpPr>
          <p:spPr>
            <a:xfrm>
              <a:off x="8294444" y="1688353"/>
              <a:ext cx="7112845" cy="428707"/>
            </a:xfrm>
            <a:prstGeom prst="rect">
              <a:avLst/>
            </a:prstGeom>
          </p:spPr>
          <p:txBody>
            <a:bodyPr wrap="none">
              <a:spAutoFit/>
            </a:bodyPr>
            <a:lstStyle/>
            <a:p>
              <a:pPr>
                <a:lnSpc>
                  <a:spcPts val="2879"/>
                </a:lnSpc>
                <a:spcBef>
                  <a:spcPct val="0"/>
                </a:spcBef>
              </a:pPr>
              <a:r>
                <a:rPr lang="en-US" sz="1600" dirty="0">
                  <a:solidFill>
                    <a:srgbClr val="000000"/>
                  </a:solidFill>
                  <a:latin typeface="Poppins" panose="00000500000000000000" pitchFamily="2" charset="0"/>
                  <a:cs typeface="Poppins" panose="00000500000000000000" pitchFamily="2" charset="0"/>
                </a:rPr>
                <a:t>https://www.kaggle.com/gpreda/covid-world-vaccination-progress</a:t>
              </a:r>
            </a:p>
          </p:txBody>
        </p:sp>
      </p:grpSp>
      <p:sp>
        <p:nvSpPr>
          <p:cNvPr id="18" name="TextBox 11">
            <a:extLst>
              <a:ext uri="{FF2B5EF4-FFF2-40B4-BE49-F238E27FC236}">
                <a16:creationId xmlns:a16="http://schemas.microsoft.com/office/drawing/2014/main" id="{DCB458B9-2CFD-4ACB-9358-717BABA4FA00}"/>
              </a:ext>
            </a:extLst>
          </p:cNvPr>
          <p:cNvSpPr txBox="1"/>
          <p:nvPr/>
        </p:nvSpPr>
        <p:spPr>
          <a:xfrm>
            <a:off x="10853587" y="3092746"/>
            <a:ext cx="5108039" cy="33637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880"/>
              </a:lnSpc>
            </a:pPr>
            <a:r>
              <a:rPr lang="en-US" sz="1600" dirty="0">
                <a:solidFill>
                  <a:srgbClr val="000000"/>
                </a:solidFill>
                <a:latin typeface="Poppins" panose="00000500000000000000" pitchFamily="2" charset="0"/>
                <a:cs typeface="Poppins" panose="00000500000000000000" pitchFamily="2" charset="0"/>
              </a:rPr>
              <a:t>Dataset COVID-19 World Vaccination Progress [4]</a:t>
            </a:r>
          </a:p>
        </p:txBody>
      </p:sp>
      <p:pic>
        <p:nvPicPr>
          <p:cNvPr id="19" name="table">
            <a:extLst>
              <a:ext uri="{FF2B5EF4-FFF2-40B4-BE49-F238E27FC236}">
                <a16:creationId xmlns:a16="http://schemas.microsoft.com/office/drawing/2014/main" id="{82C283E4-913C-40DF-83AC-CFB715FE544F}"/>
              </a:ext>
            </a:extLst>
          </p:cNvPr>
          <p:cNvPicPr>
            <a:picLocks noGrp="1"/>
          </p:cNvPicPr>
          <p:nvPr/>
        </p:nvPicPr>
        <p:blipFill>
          <a:blip r:embed="rId3"/>
          <a:stretch>
            <a:fillRect/>
          </a:stretch>
        </p:blipFill>
        <p:spPr>
          <a:xfrm>
            <a:off x="2126799" y="3531721"/>
            <a:ext cx="13891579" cy="6339840"/>
          </a:xfrm>
          <a:prstGeom prst="rect">
            <a:avLst/>
          </a:prstGeom>
        </p:spPr>
      </p:pic>
    </p:spTree>
    <p:extLst>
      <p:ext uri="{BB962C8B-B14F-4D97-AF65-F5344CB8AC3E}">
        <p14:creationId xmlns:p14="http://schemas.microsoft.com/office/powerpoint/2010/main" val="716319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2050</Words>
  <Application>Microsoft Office PowerPoint</Application>
  <PresentationFormat>Custom</PresentationFormat>
  <Paragraphs>256</Paragraphs>
  <Slides>25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Now Bold</vt:lpstr>
      <vt:lpstr>AvantGarde Bk BT</vt:lpstr>
      <vt:lpstr>Calibri</vt:lpstr>
      <vt:lpstr>Arial</vt:lpstr>
      <vt:lpstr>Poppins</vt:lpstr>
      <vt:lpstr>Poppins Bold</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Sofie Ismarilla Wardani</cp:lastModifiedBy>
  <cp:revision>92</cp:revision>
  <dcterms:created xsi:type="dcterms:W3CDTF">2006-08-16T00:00:00Z</dcterms:created>
  <dcterms:modified xsi:type="dcterms:W3CDTF">2021-06-24T12:00:03Z</dcterms:modified>
  <dc:identifier>DAEgb39ZGnA</dc:identifier>
</cp:coreProperties>
</file>